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77" r:id="rId4"/>
    <p:sldId id="272" r:id="rId5"/>
    <p:sldId id="273" r:id="rId6"/>
    <p:sldId id="258" r:id="rId7"/>
    <p:sldId id="274" r:id="rId8"/>
    <p:sldId id="275" r:id="rId9"/>
    <p:sldId id="279" r:id="rId10"/>
    <p:sldId id="276" r:id="rId11"/>
    <p:sldId id="259" r:id="rId12"/>
    <p:sldId id="278" r:id="rId13"/>
    <p:sldId id="301" r:id="rId14"/>
    <p:sldId id="302" r:id="rId15"/>
    <p:sldId id="261" r:id="rId16"/>
    <p:sldId id="262" r:id="rId17"/>
    <p:sldId id="280" r:id="rId18"/>
    <p:sldId id="281" r:id="rId19"/>
    <p:sldId id="282" r:id="rId20"/>
    <p:sldId id="283" r:id="rId21"/>
    <p:sldId id="284" r:id="rId22"/>
    <p:sldId id="285" r:id="rId23"/>
    <p:sldId id="286" r:id="rId24"/>
    <p:sldId id="287" r:id="rId25"/>
    <p:sldId id="264" r:id="rId26"/>
    <p:sldId id="263" r:id="rId27"/>
    <p:sldId id="288" r:id="rId28"/>
    <p:sldId id="289" r:id="rId29"/>
    <p:sldId id="290" r:id="rId30"/>
    <p:sldId id="265" r:id="rId31"/>
    <p:sldId id="266" r:id="rId32"/>
    <p:sldId id="267" r:id="rId33"/>
    <p:sldId id="260" r:id="rId34"/>
    <p:sldId id="268" r:id="rId35"/>
    <p:sldId id="269" r:id="rId36"/>
    <p:sldId id="270" r:id="rId37"/>
    <p:sldId id="271" r:id="rId38"/>
    <p:sldId id="291" r:id="rId39"/>
    <p:sldId id="292" r:id="rId40"/>
    <p:sldId id="293" r:id="rId41"/>
    <p:sldId id="294" r:id="rId42"/>
    <p:sldId id="296" r:id="rId43"/>
    <p:sldId id="295" r:id="rId44"/>
    <p:sldId id="298" r:id="rId45"/>
    <p:sldId id="297" r:id="rId46"/>
    <p:sldId id="299" r:id="rId47"/>
    <p:sldId id="300" r:id="rId48"/>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73855-5C60-47A6-A680-B02220915FD5}" type="datetimeFigureOut">
              <a:rPr lang="sq-AL" smtClean="0"/>
              <a:pPr/>
              <a:t>2011-10-28</a:t>
            </a:fld>
            <a:endParaRPr lang="sq-A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q-A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39DD0-6DCB-46C3-9921-ED74C51A7379}" type="slidenum">
              <a:rPr lang="sq-AL" smtClean="0"/>
              <a:pPr/>
              <a:t>‹#›</a:t>
            </a:fld>
            <a:endParaRPr lang="sq-A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sq-AL" dirty="0"/>
          </a:p>
        </p:txBody>
      </p:sp>
      <p:sp>
        <p:nvSpPr>
          <p:cNvPr id="4" name="Slide Number Placeholder 3"/>
          <p:cNvSpPr>
            <a:spLocks noGrp="1"/>
          </p:cNvSpPr>
          <p:nvPr>
            <p:ph type="sldNum" sz="quarter" idx="10"/>
          </p:nvPr>
        </p:nvSpPr>
        <p:spPr/>
        <p:txBody>
          <a:bodyPr/>
          <a:lstStyle/>
          <a:p>
            <a:fld id="{B5639DD0-6DCB-46C3-9921-ED74C51A7379}" type="slidenum">
              <a:rPr lang="sq-AL" smtClean="0"/>
              <a:pPr/>
              <a:t>15</a:t>
            </a:fld>
            <a:endParaRPr lang="sq-A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q-AL"/>
          </a:p>
        </p:txBody>
      </p:sp>
      <p:sp>
        <p:nvSpPr>
          <p:cNvPr id="4" name="Date Placeholder 3"/>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Date Placeholder 4"/>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7" name="Date Placeholder 6"/>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Date Placeholder 2"/>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872BDB-ECDB-4190-B54C-D0BBA829DB14}" type="datetimeFigureOut">
              <a:rPr lang="sq-AL" smtClean="0"/>
              <a:pPr/>
              <a:t>2011-10-28</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505007A6-FC1A-4C3D-8996-2E0A74B044EB}" type="slidenum">
              <a:rPr lang="sq-AL" smtClean="0"/>
              <a:pPr/>
              <a:t>‹#›</a:t>
            </a:fld>
            <a:endParaRPr lang="sq-A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q-A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72BDB-ECDB-4190-B54C-D0BBA829DB14}" type="datetimeFigureOut">
              <a:rPr lang="sq-AL" smtClean="0"/>
              <a:pPr/>
              <a:t>2011-10-28</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5007A6-FC1A-4C3D-8996-2E0A74B044EB}" type="slidenum">
              <a:rPr lang="sq-AL" smtClean="0"/>
              <a:pPr/>
              <a:t>‹#›</a:t>
            </a:fld>
            <a:endParaRPr lang="sq-A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q-AL" dirty="0" smtClean="0"/>
              <a:t>Kanceri i gjirit: epidemiologjia, faktoret risk dhe depistimi</a:t>
            </a:r>
            <a:endParaRPr lang="sq-AL" dirty="0"/>
          </a:p>
        </p:txBody>
      </p:sp>
      <p:sp>
        <p:nvSpPr>
          <p:cNvPr id="3" name="Subtitle 2"/>
          <p:cNvSpPr>
            <a:spLocks noGrp="1"/>
          </p:cNvSpPr>
          <p:nvPr>
            <p:ph type="subTitle" idx="1"/>
          </p:nvPr>
        </p:nvSpPr>
        <p:spPr/>
        <p:txBody>
          <a:bodyPr/>
          <a:lstStyle/>
          <a:p>
            <a:r>
              <a:rPr lang="sq-AL" dirty="0" smtClean="0"/>
              <a:t>Alban Ylli</a:t>
            </a:r>
            <a:endParaRPr lang="sq-A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Prirjet e kancerit te gjirit ne Shqiperi</a:t>
            </a:r>
            <a:endParaRPr lang="sq-AL" dirty="0"/>
          </a:p>
        </p:txBody>
      </p:sp>
      <p:graphicFrame>
        <p:nvGraphicFramePr>
          <p:cNvPr id="4" name="Group 96"/>
          <p:cNvGraphicFramePr>
            <a:graphicFrameLocks noGrp="1"/>
          </p:cNvGraphicFramePr>
          <p:nvPr>
            <p:ph idx="1"/>
          </p:nvPr>
        </p:nvGraphicFramePr>
        <p:xfrm>
          <a:off x="467544" y="1268760"/>
          <a:ext cx="8226425" cy="5394960"/>
        </p:xfrm>
        <a:graphic>
          <a:graphicData uri="http://schemas.openxmlformats.org/drawingml/2006/table">
            <a:tbl>
              <a:tblPr/>
              <a:tblGrid>
                <a:gridCol w="2057400"/>
                <a:gridCol w="2055812"/>
                <a:gridCol w="2057400"/>
                <a:gridCol w="2055813"/>
              </a:tblGrid>
              <a:tr h="36195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600" b="1" i="0" u="none" strike="noStrike" cap="none" normalizeH="0" baseline="0" dirty="0" err="1" smtClean="0">
                          <a:ln>
                            <a:noFill/>
                          </a:ln>
                          <a:solidFill>
                            <a:srgbClr val="000000"/>
                          </a:solidFill>
                          <a:effectLst>
                            <a:outerShdw blurRad="38100" dist="38100" dir="2700000" algn="tl">
                              <a:srgbClr val="FFFFFF"/>
                            </a:outerShdw>
                          </a:effectLst>
                          <a:latin typeface="Verdana" pitchFamily="34" charset="0"/>
                          <a:ea typeface="MS Mincho" pitchFamily="49" charset="-128"/>
                        </a:rPr>
                        <a:t>Viti</a:t>
                      </a:r>
                      <a:r>
                        <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 </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600" b="1"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Vdekjet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600" b="1"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Mortaliteti </a:t>
                      </a:r>
                      <a:endParaRPr kumimoji="0" lang="en-US" sz="16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600" b="1" i="0" u="none" strike="noStrike" cap="none" normalizeH="0" baseline="0" dirty="0" err="1" smtClean="0">
                          <a:ln>
                            <a:noFill/>
                          </a:ln>
                          <a:solidFill>
                            <a:srgbClr val="000000"/>
                          </a:solidFill>
                          <a:effectLst>
                            <a:outerShdw blurRad="38100" dist="38100" dir="2700000" algn="tl">
                              <a:srgbClr val="FFFFFF"/>
                            </a:outerShdw>
                          </a:effectLst>
                          <a:latin typeface="Verdana" pitchFamily="34" charset="0"/>
                          <a:ea typeface="MS Mincho" pitchFamily="49" charset="-128"/>
                        </a:rPr>
                        <a:t>Mortaliteti</a:t>
                      </a:r>
                      <a:r>
                        <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 </a:t>
                      </a:r>
                      <a:r>
                        <a:rPr kumimoji="0" lang="en-US" sz="1600" b="1" i="0" u="none" strike="noStrike" cap="none" normalizeH="0" baseline="0" dirty="0" err="1" smtClean="0">
                          <a:ln>
                            <a:noFill/>
                          </a:ln>
                          <a:solidFill>
                            <a:srgbClr val="000000"/>
                          </a:solidFill>
                          <a:effectLst>
                            <a:outerShdw blurRad="38100" dist="38100" dir="2700000" algn="tl">
                              <a:srgbClr val="FFFFFF"/>
                            </a:outerShdw>
                          </a:effectLst>
                          <a:latin typeface="Verdana" pitchFamily="34" charset="0"/>
                          <a:ea typeface="MS Mincho" pitchFamily="49" charset="-128"/>
                        </a:rPr>
                        <a:t>i</a:t>
                      </a:r>
                      <a:r>
                        <a:rPr kumimoji="0" lang="en-US" sz="1600" b="1"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 </a:t>
                      </a:r>
                      <a:r>
                        <a:rPr kumimoji="0" lang="en-US" sz="1600" b="1" i="0" u="none" strike="noStrike" cap="none" normalizeH="0" baseline="0" dirty="0" err="1" smtClean="0">
                          <a:ln>
                            <a:noFill/>
                          </a:ln>
                          <a:solidFill>
                            <a:srgbClr val="000000"/>
                          </a:solidFill>
                          <a:effectLst>
                            <a:outerShdw blurRad="38100" dist="38100" dir="2700000" algn="tl">
                              <a:srgbClr val="FFFFFF"/>
                            </a:outerShdw>
                          </a:effectLst>
                          <a:latin typeface="Verdana" pitchFamily="34" charset="0"/>
                          <a:ea typeface="MS Mincho" pitchFamily="49" charset="-128"/>
                        </a:rPr>
                        <a:t>standartizuar</a:t>
                      </a:r>
                      <a:r>
                        <a:rPr kumimoji="0" lang="sq-AL" sz="1600" b="1"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 per moshen</a:t>
                      </a:r>
                      <a:endParaRPr kumimoji="0" lang="en-US" sz="16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C0C0"/>
                    </a:solid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1987</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71</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4.76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5.58</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1988</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58</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3.81</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4.72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1989</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70</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4.53</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5.33</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72</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4.5</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5.16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1993</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66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4.12</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4.62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1994</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63</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3.9</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4.56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1995</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86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5.24</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5.54</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92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5.55</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6.07</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1997</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82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4.84</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5.24</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1998</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95</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5.57</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6.03</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1999</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130</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7.6</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8.4</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2000</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119</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7.82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8.52</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2001</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102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6.63</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6.44</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113">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2002</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105</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6.79</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6.47</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6700">
                <a:tc>
                  <a:txBody>
                    <a:bodyPr/>
                    <a:lstStyle/>
                    <a:p>
                      <a:pPr marL="0" marR="0" lvl="0" indent="0" algn="ct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2003</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138</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smtClean="0">
                          <a:ln>
                            <a:noFill/>
                          </a:ln>
                          <a:solidFill>
                            <a:srgbClr val="000000"/>
                          </a:solidFill>
                          <a:effectLst>
                            <a:outerShdw blurRad="38100" dist="38100" dir="2700000" algn="tl">
                              <a:srgbClr val="FFFFFF"/>
                            </a:outerShdw>
                          </a:effectLst>
                          <a:latin typeface="Verdana" pitchFamily="34" charset="0"/>
                          <a:ea typeface="MS Mincho" pitchFamily="49" charset="-128"/>
                        </a:rPr>
                        <a:t>8.87</a:t>
                      </a:r>
                      <a:endParaRPr kumimoji="0" lang="en-US" sz="1400" b="0" i="0" u="none" strike="noStrike" cap="none" normalizeH="0" baseline="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tx2"/>
                        </a:buClr>
                        <a:buSzPct val="115000"/>
                        <a:buFont typeface="Wingdings" pitchFamily="2" charset="2"/>
                        <a:buNone/>
                        <a:tabLst/>
                      </a:pPr>
                      <a:r>
                        <a:rPr kumimoji="0" lang="en-US" sz="1400" b="0" i="0" u="none" strike="noStrike" cap="none" normalizeH="0" baseline="0" dirty="0" smtClean="0">
                          <a:ln>
                            <a:noFill/>
                          </a:ln>
                          <a:solidFill>
                            <a:srgbClr val="000000"/>
                          </a:solidFill>
                          <a:effectLst>
                            <a:outerShdw blurRad="38100" dist="38100" dir="2700000" algn="tl">
                              <a:srgbClr val="FFFFFF"/>
                            </a:outerShdw>
                          </a:effectLst>
                          <a:latin typeface="Verdana" pitchFamily="34" charset="0"/>
                          <a:ea typeface="MS Mincho" pitchFamily="49" charset="-128"/>
                        </a:rPr>
                        <a:t>8.39</a:t>
                      </a:r>
                      <a:endParaRPr kumimoji="0" lang="en-US" sz="14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 </a:t>
            </a:r>
            <a:r>
              <a:rPr lang="sq-AL" dirty="0" smtClean="0"/>
              <a:t>i</a:t>
            </a:r>
            <a:r>
              <a:rPr lang="en-US" dirty="0" smtClean="0"/>
              <a:t> </a:t>
            </a:r>
            <a:r>
              <a:rPr lang="en-US" dirty="0" err="1" smtClean="0"/>
              <a:t>mushkerive</a:t>
            </a:r>
            <a:r>
              <a:rPr lang="en-US" dirty="0" smtClean="0"/>
              <a:t> ne </a:t>
            </a:r>
            <a:r>
              <a:rPr lang="en-US" dirty="0" err="1" smtClean="0"/>
              <a:t>Shqiperi</a:t>
            </a:r>
            <a:r>
              <a:rPr lang="en-US" dirty="0" smtClean="0"/>
              <a:t> ne </a:t>
            </a:r>
            <a:r>
              <a:rPr lang="en-US" dirty="0" err="1" smtClean="0"/>
              <a:t>vite</a:t>
            </a:r>
            <a:endParaRPr lang="sq-AL" dirty="0"/>
          </a:p>
        </p:txBody>
      </p:sp>
      <p:graphicFrame>
        <p:nvGraphicFramePr>
          <p:cNvPr id="4" name="Group 422"/>
          <p:cNvGraphicFramePr>
            <a:graphicFrameLocks noGrp="1"/>
          </p:cNvGraphicFramePr>
          <p:nvPr>
            <p:ph idx="1"/>
          </p:nvPr>
        </p:nvGraphicFramePr>
        <p:xfrm>
          <a:off x="455613" y="1598613"/>
          <a:ext cx="8226425" cy="4999362"/>
        </p:xfrm>
        <a:graphic>
          <a:graphicData uri="http://schemas.openxmlformats.org/drawingml/2006/table">
            <a:tbl>
              <a:tblPr/>
              <a:tblGrid>
                <a:gridCol w="2057400"/>
                <a:gridCol w="2055812"/>
                <a:gridCol w="2057400"/>
                <a:gridCol w="2055813"/>
              </a:tblGrid>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err="1" smtClean="0">
                          <a:ln>
                            <a:noFill/>
                          </a:ln>
                          <a:solidFill>
                            <a:srgbClr val="000000"/>
                          </a:solidFill>
                          <a:effectLst/>
                          <a:latin typeface="Verdana" pitchFamily="34" charset="0"/>
                          <a:ea typeface="MS Mincho" pitchFamily="49" charset="-128"/>
                          <a:cs typeface="Times New Roman" pitchFamily="18" charset="0"/>
                        </a:rPr>
                        <a:t>Viti</a:t>
                      </a:r>
                      <a:r>
                        <a:rPr kumimoji="0" lang="en-US" altLang="ja-JP" sz="1200" b="1" i="0" u="none" strike="noStrike" cap="none" normalizeH="0" baseline="0" dirty="0" smtClean="0">
                          <a:ln>
                            <a:noFill/>
                          </a:ln>
                          <a:solidFill>
                            <a:srgbClr val="000000"/>
                          </a:solidFill>
                          <a:effectLst/>
                          <a:latin typeface="Verdana" pitchFamily="34" charset="0"/>
                          <a:ea typeface="MS Mincho" pitchFamily="49" charset="-128"/>
                          <a:cs typeface="Times New Roman" pitchFamily="18" charset="0"/>
                        </a:rPr>
                        <a:t> </a:t>
                      </a:r>
                      <a:endParaRPr kumimoji="0" lang="en-US" altLang="ja-JP"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Vdekjet </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Niveli </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q-AL" altLang="ja-JP" sz="1200" b="1" i="0" u="none" strike="noStrike" cap="none" normalizeH="0" baseline="0" dirty="0" smtClean="0">
                          <a:ln>
                            <a:noFill/>
                          </a:ln>
                          <a:solidFill>
                            <a:srgbClr val="000000"/>
                          </a:solidFill>
                          <a:effectLst/>
                          <a:latin typeface="Verdana" pitchFamily="34" charset="0"/>
                          <a:ea typeface="MS Mincho" pitchFamily="49" charset="-128"/>
                          <a:cs typeface="Times New Roman" pitchFamily="18" charset="0"/>
                        </a:rPr>
                        <a:t>Mortaliteti i standartizuar per moshen</a:t>
                      </a:r>
                      <a:endParaRPr kumimoji="0" lang="en-US" altLang="ja-JP"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CCCCCC"/>
                    </a:solid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1987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374</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23.61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35.27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1988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414</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25.62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37.66</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1989</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367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22.41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32.86</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331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20.82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27.40</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1993</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313</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19.99</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25.11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1994</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276</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17.40</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21.43</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1995</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432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26.87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33.00</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1996</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473</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29.12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35.25</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485</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29.78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36.57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481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29.16</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35.58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1999</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488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29.36</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36.18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2000</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452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28.39</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35.09</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2001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411</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26.85</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27.04</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2002</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459</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29.85</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29.45</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90513">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2003</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507</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smtClean="0">
                          <a:ln>
                            <a:noFill/>
                          </a:ln>
                          <a:solidFill>
                            <a:srgbClr val="000000"/>
                          </a:solidFill>
                          <a:effectLst/>
                          <a:latin typeface="Verdana" pitchFamily="34" charset="0"/>
                          <a:ea typeface="MS Mincho" pitchFamily="49" charset="-128"/>
                          <a:cs typeface="Times New Roman" pitchFamily="18" charset="0"/>
                        </a:rPr>
                        <a:t>32.78</a:t>
                      </a:r>
                      <a:endParaRPr kumimoji="0" lang="en-US" altLang="ja-JP" sz="1200" b="1" i="0" u="none" strike="noStrike" cap="none" normalizeH="0" baseline="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n-US" altLang="ja-JP" sz="1200" b="1" i="0" u="none" strike="noStrike" cap="none" normalizeH="0" baseline="0" dirty="0" smtClean="0">
                          <a:ln>
                            <a:noFill/>
                          </a:ln>
                          <a:solidFill>
                            <a:srgbClr val="000000"/>
                          </a:solidFill>
                          <a:effectLst/>
                          <a:latin typeface="Verdana" pitchFamily="34" charset="0"/>
                          <a:ea typeface="MS Mincho" pitchFamily="49" charset="-128"/>
                          <a:cs typeface="Times New Roman" pitchFamily="18" charset="0"/>
                        </a:rPr>
                        <a:t>32.05</a:t>
                      </a:r>
                      <a:endParaRPr kumimoji="0" lang="en-US" altLang="ja-JP" sz="1200" b="1" i="0" u="none" strike="noStrike" cap="none" normalizeH="0" baseline="0" dirty="0" smtClean="0">
                        <a:ln>
                          <a:noFill/>
                        </a:ln>
                        <a:solidFill>
                          <a:schemeClr val="tx1"/>
                        </a:solidFill>
                        <a:effectLst/>
                        <a:latin typeface="Arial" pitchFamily="34" charset="0"/>
                        <a:ea typeface="MS Mincho" pitchFamily="49" charset="-128"/>
                        <a:cs typeface="Arial"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sq-AL" dirty="0" smtClean="0"/>
              <a:t>Disa numra absolute mbi kancerin e gjirit ne Shqiperi </a:t>
            </a:r>
            <a:endParaRPr lang="sq-AL" dirty="0"/>
          </a:p>
        </p:txBody>
      </p:sp>
      <p:sp>
        <p:nvSpPr>
          <p:cNvPr id="3" name="Content Placeholder 2"/>
          <p:cNvSpPr>
            <a:spLocks noGrp="1"/>
          </p:cNvSpPr>
          <p:nvPr>
            <p:ph idx="1"/>
          </p:nvPr>
        </p:nvSpPr>
        <p:spPr>
          <a:xfrm>
            <a:off x="457200" y="1988840"/>
            <a:ext cx="8229600" cy="4137323"/>
          </a:xfrm>
        </p:spPr>
        <p:txBody>
          <a:bodyPr>
            <a:normAutofit fontScale="85000" lnSpcReduction="20000"/>
          </a:bodyPr>
          <a:lstStyle/>
          <a:p>
            <a:r>
              <a:rPr lang="sq-AL" dirty="0"/>
              <a:t>Ka nje dallim mjaft te madh mes te dhenave te GLOBOCAN 2008 dhe statistikave kombetare per Shqiperine. </a:t>
            </a:r>
            <a:endParaRPr lang="sq-AL" dirty="0" smtClean="0"/>
          </a:p>
          <a:p>
            <a:pPr lvl="1"/>
            <a:r>
              <a:rPr lang="sq-AL" dirty="0" smtClean="0"/>
              <a:t>Sipas </a:t>
            </a:r>
            <a:r>
              <a:rPr lang="sq-AL" dirty="0"/>
              <a:t>GLOBOCAN vleresohet se duhet te kemi rreth 890 raste te reja ne vit me kancer gjiri dhe rreth 320 vdekje ne vit nga kanceri i gjirit. </a:t>
            </a:r>
            <a:endParaRPr lang="sq-AL" dirty="0" smtClean="0"/>
          </a:p>
          <a:p>
            <a:pPr lvl="1"/>
            <a:r>
              <a:rPr lang="sq-AL" dirty="0" smtClean="0"/>
              <a:t>Prane </a:t>
            </a:r>
            <a:r>
              <a:rPr lang="sq-AL" dirty="0"/>
              <a:t>sherbimit onkologjik identifikohen me pak </a:t>
            </a:r>
            <a:r>
              <a:rPr lang="sq-AL" dirty="0" smtClean="0"/>
              <a:t>se 500 </a:t>
            </a:r>
            <a:r>
              <a:rPr lang="sq-AL" dirty="0"/>
              <a:t>raste </a:t>
            </a:r>
            <a:r>
              <a:rPr lang="sq-AL" dirty="0" smtClean="0"/>
              <a:t>te reja ne </a:t>
            </a:r>
            <a:r>
              <a:rPr lang="sq-AL" dirty="0"/>
              <a:t>vit </a:t>
            </a:r>
            <a:endParaRPr lang="sq-AL" dirty="0" smtClean="0"/>
          </a:p>
          <a:p>
            <a:pPr lvl="1"/>
            <a:r>
              <a:rPr lang="sq-AL" dirty="0" smtClean="0"/>
              <a:t>nderkohe </a:t>
            </a:r>
            <a:r>
              <a:rPr lang="sq-AL" dirty="0"/>
              <a:t>INSTAT nuk e publikon ne raportet e saj ne menyre specifike vdekshmerine nga kanceri i gjirit (megjithe kerkesat e vazhdueshme nga ana e ISHP ne kete drejtim)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Disa zhvillime ne sistemin shendetesor shqiptar lidhur me kancerin e gjirit</a:t>
            </a:r>
            <a:endParaRPr lang="sq-AL" dirty="0"/>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r>
              <a:rPr lang="sq-AL" dirty="0" smtClean="0"/>
              <a:t>Tashme kemi 8 aparate mamografie ne sistemin publik ne shkalle vendi ne Tirane, Durres, Shkoder, Vlore, Korce, Fier dhe Berat. Keto jane mbeshtetur nga projektet e INTEREG II dhe Banka Boterore. Sistemi privat ofron edhe rreth 8 qendra te tjera te mamografise</a:t>
            </a:r>
          </a:p>
          <a:p>
            <a:r>
              <a:rPr lang="sq-AL" dirty="0" smtClean="0"/>
              <a:t>Jane duke u trajnuar ne itali ne nje institut te specializuar per kancerin e gjirit 12 profesioniste (radiologe, teknike radiologjie, kirurge, anatomopatologe, psikologe, infermiere) per forcimin e kapaciteteve depistuese dhe trajtuese dhe ndertimin e qendrave te gjirit (breast centers) ne Tirane, Durres e Shkoder. Mbeshtetur nga IAEA (Agjensia Atomike e Kombeve te Bashkuara- Vjene) nepermjet Institutit te Shendetit Publik</a:t>
            </a:r>
          </a:p>
          <a:p>
            <a:r>
              <a:rPr lang="sq-AL" dirty="0" smtClean="0"/>
              <a:t>Jane duke perfundur protokollet e kapjes se hereshme ne sherbimet e kujdesit paresor dhe algoritmet perkatese bazuar ne modelin e ekzaminimit klinik te gjirit (CBE) dhe brenda vitit do te fillojne trajnimet e personelit te qendrave te gruas dhe gradualisht te gjithe qendrave shendetsore ne Shqiperi. Serish mbeshtetja e IAEA nepermjet ISHP.</a:t>
            </a:r>
          </a:p>
          <a:p>
            <a:r>
              <a:rPr lang="sq-AL" dirty="0" smtClean="0"/>
              <a:t>Ne strategjine dhe planin e ri te veprimit te miratuar nga Ministri i Shendetsise kete vit depistimi i kancerit te gjirit eshte nje prioritet. Gjithastu kjo nenvizohet edhe ne strategjine e shendetit riprodhues te miratuar nje vit me pare.</a:t>
            </a:r>
          </a:p>
          <a:p>
            <a:r>
              <a:rPr lang="sq-AL" dirty="0" smtClean="0"/>
              <a:t>IAEA ka mbeshtetur nepermjet nje bashkefinancimi me qeverine shqiptare prokurimin e nje aparati te ri kobalti dhe nje aparati </a:t>
            </a:r>
            <a:r>
              <a:rPr lang="en-US" dirty="0" smtClean="0"/>
              <a:t>bra</a:t>
            </a:r>
            <a:r>
              <a:rPr lang="sq-AL" dirty="0" smtClean="0"/>
              <a:t>kio</a:t>
            </a:r>
            <a:r>
              <a:rPr lang="en-US" dirty="0" err="1" smtClean="0"/>
              <a:t>therap</a:t>
            </a:r>
            <a:r>
              <a:rPr lang="sq-AL" dirty="0" smtClean="0"/>
              <a:t>ie H</a:t>
            </a:r>
            <a:r>
              <a:rPr lang="en-US" dirty="0" smtClean="0"/>
              <a:t>DR (high dose radiotherapy)</a:t>
            </a:r>
            <a:r>
              <a:rPr lang="sq-AL" dirty="0" smtClean="0"/>
              <a:t> per  te permiresuar  trajtimin ne QSUT.</a:t>
            </a:r>
          </a:p>
          <a:p>
            <a:endParaRPr lang="sq-AL" dirty="0" smtClean="0"/>
          </a:p>
          <a:p>
            <a:endParaRPr lang="sq-A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Njohurite ne popullaten shqiptare per mamografine </a:t>
            </a:r>
            <a:endParaRPr lang="sq-AL" dirty="0"/>
          </a:p>
        </p:txBody>
      </p:sp>
      <p:graphicFrame>
        <p:nvGraphicFramePr>
          <p:cNvPr id="1026" name="Object 4"/>
          <p:cNvGraphicFramePr>
            <a:graphicFrameLocks noChangeAspect="1"/>
          </p:cNvGraphicFramePr>
          <p:nvPr/>
        </p:nvGraphicFramePr>
        <p:xfrm>
          <a:off x="457200" y="1628800"/>
          <a:ext cx="8382000" cy="5000600"/>
        </p:xfrm>
        <a:graphic>
          <a:graphicData uri="http://schemas.openxmlformats.org/presentationml/2006/ole">
            <p:oleObj spid="_x0000_s1026" name="Chart" r:id="rId3" imgW="3933810" imgH="2409881" progId="Excel.Chart.8">
              <p:embed/>
            </p:oleObj>
          </a:graphicData>
        </a:graphic>
      </p:graphicFrame>
      <p:sp>
        <p:nvSpPr>
          <p:cNvPr id="5" name="TextBox 4"/>
          <p:cNvSpPr txBox="1"/>
          <p:nvPr/>
        </p:nvSpPr>
        <p:spPr>
          <a:xfrm>
            <a:off x="5076056" y="1772816"/>
            <a:ext cx="3240360" cy="1754326"/>
          </a:xfrm>
          <a:prstGeom prst="rect">
            <a:avLst/>
          </a:prstGeom>
          <a:noFill/>
        </p:spPr>
        <p:txBody>
          <a:bodyPr wrap="square" rtlCol="0">
            <a:spAutoFit/>
          </a:bodyPr>
          <a:lstStyle/>
          <a:p>
            <a:r>
              <a:rPr lang="sq-AL" dirty="0" smtClean="0"/>
              <a:t>77% e grave shqiptare kane njohuri mbi mamografine sipas studimit demografik dhe shendetsore 2009. </a:t>
            </a:r>
            <a:r>
              <a:rPr lang="sq-AL" dirty="0" smtClean="0"/>
              <a:t>K</a:t>
            </a:r>
            <a:r>
              <a:rPr lang="sq-AL" dirty="0" smtClean="0"/>
              <a:t>a nje rritje sinjifikative krahasuar me studimin e 2002.</a:t>
            </a:r>
            <a:endParaRPr lang="sq-A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sq-AL" dirty="0" smtClean="0"/>
              <a:t>Faktoret risk per kanceret </a:t>
            </a:r>
            <a:endParaRPr lang="sq-AL" dirty="0"/>
          </a:p>
        </p:txBody>
      </p:sp>
      <p:sp>
        <p:nvSpPr>
          <p:cNvPr id="3" name="Content Placeholder 2"/>
          <p:cNvSpPr>
            <a:spLocks noGrp="1"/>
          </p:cNvSpPr>
          <p:nvPr>
            <p:ph idx="1"/>
          </p:nvPr>
        </p:nvSpPr>
        <p:spPr>
          <a:xfrm>
            <a:off x="179512" y="1340768"/>
            <a:ext cx="8712968" cy="5112568"/>
          </a:xfrm>
        </p:spPr>
        <p:txBody>
          <a:bodyPr>
            <a:normAutofit fontScale="47500" lnSpcReduction="20000"/>
          </a:bodyPr>
          <a:lstStyle/>
          <a:p>
            <a:r>
              <a:rPr lang="sq-AL" sz="4200" dirty="0" smtClean="0"/>
              <a:t>Nje </a:t>
            </a:r>
            <a:r>
              <a:rPr lang="sq-AL" sz="4200" dirty="0"/>
              <a:t>faktor risk eshte ai qe rrit shanset apo mundesite qe ka nje grua per te zhvilluar nje semundje, sic mund te jete edhe kanceri. Kancere te ndryshme kane faktore te ndryshem risku. Keshtu psh duhapirja eshte nje faktor risku per kancerin e mushkerive, kancerin e gojes, laringsit dhe shume organeve te tjera, </a:t>
            </a:r>
            <a:r>
              <a:rPr lang="sq-AL" sz="4200" dirty="0" smtClean="0"/>
              <a:t>nderkohe qe ekspozimi </a:t>
            </a:r>
            <a:r>
              <a:rPr lang="sq-AL" sz="4200" dirty="0"/>
              <a:t>i shtuar i lekures ndaj diellit eshte nje faktor risku per kanceret e lekures</a:t>
            </a:r>
            <a:r>
              <a:rPr lang="sq-AL" sz="4200" dirty="0" smtClean="0"/>
              <a:t>.</a:t>
            </a:r>
          </a:p>
          <a:p>
            <a:pPr>
              <a:buNone/>
            </a:pPr>
            <a:endParaRPr lang="sq-AL" sz="4200" dirty="0"/>
          </a:p>
          <a:p>
            <a:r>
              <a:rPr lang="sq-AL" sz="4200" dirty="0"/>
              <a:t>Por pasja e nje faktori risku apo edhe e disave nuk do te thote se personi do te zhvilloje pa tjeter semundjen. Shumica e grave te cilat kane nje apo me shume faktore risku per kancerin e gjirit nuk do te preken kurre nga ky kancer, nderkohe qe shume gra me kancer gjiri nuk duket te kene asnje faktor te dukshem risku (me perjashtim te faktit te te qenit grua dhe te moshimit</a:t>
            </a:r>
            <a:r>
              <a:rPr lang="sq-AL" sz="4200" dirty="0" smtClean="0"/>
              <a:t>)</a:t>
            </a:r>
          </a:p>
          <a:p>
            <a:endParaRPr lang="sq-AL" sz="4200" dirty="0"/>
          </a:p>
          <a:p>
            <a:r>
              <a:rPr lang="sq-AL" sz="4200" dirty="0"/>
              <a:t>Ka lloje te ndryshme faktoresh risk. Disa faktore sic mund te jete mosha e nje personi, nuk mund te n dryshohen. Disa jane te lidhur me sjelljen personale si psh duhapirja, </a:t>
            </a:r>
            <a:r>
              <a:rPr lang="sq-AL" sz="4200" dirty="0" smtClean="0"/>
              <a:t>alkooli dhe </a:t>
            </a:r>
            <a:r>
              <a:rPr lang="sq-AL" sz="4200" dirty="0"/>
              <a:t>dieta. Te tjere jane te lidhur me faktore mjedisore qe mund te shkaktojne kancer. Disa faktore ndikojne tek risku me shume se te tjere dhe risku per kancer gjiri mund te ndryshoje me kalimin e kohes nderkohe qe ndryshon mosha apo stili i jeteses.</a:t>
            </a:r>
          </a:p>
          <a:p>
            <a:endParaRPr lang="sq-A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Faktoret risk per kanceret ne pergjithesi</a:t>
            </a:r>
            <a:endParaRPr lang="sq-AL" dirty="0"/>
          </a:p>
        </p:txBody>
      </p:sp>
      <p:pic>
        <p:nvPicPr>
          <p:cNvPr id="2051" name="Picture 3"/>
          <p:cNvPicPr>
            <a:picLocks noChangeAspect="1" noChangeArrowheads="1"/>
          </p:cNvPicPr>
          <p:nvPr/>
        </p:nvPicPr>
        <p:blipFill>
          <a:blip r:embed="rId2" cstate="print"/>
          <a:srcRect/>
          <a:stretch>
            <a:fillRect/>
          </a:stretch>
        </p:blipFill>
        <p:spPr bwMode="auto">
          <a:xfrm>
            <a:off x="0" y="2708920"/>
            <a:ext cx="9144000" cy="3384376"/>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Faktore risku te pandryshueshem</a:t>
            </a:r>
            <a:br>
              <a:rPr lang="sq-AL" dirty="0" smtClean="0"/>
            </a:br>
            <a:r>
              <a:rPr lang="sq-AL" dirty="0" smtClean="0"/>
              <a:t>Gjinia </a:t>
            </a:r>
            <a:endParaRPr lang="sq-AL" dirty="0"/>
          </a:p>
        </p:txBody>
      </p:sp>
      <p:sp>
        <p:nvSpPr>
          <p:cNvPr id="3" name="Content Placeholder 2"/>
          <p:cNvSpPr>
            <a:spLocks noGrp="1"/>
          </p:cNvSpPr>
          <p:nvPr>
            <p:ph idx="1"/>
          </p:nvPr>
        </p:nvSpPr>
        <p:spPr>
          <a:xfrm>
            <a:off x="457200" y="2780929"/>
            <a:ext cx="8229600" cy="3024336"/>
          </a:xfrm>
        </p:spPr>
        <p:txBody>
          <a:bodyPr>
            <a:normAutofit fontScale="77500" lnSpcReduction="20000"/>
          </a:bodyPr>
          <a:lstStyle/>
          <a:p>
            <a:pPr>
              <a:buNone/>
            </a:pPr>
            <a:r>
              <a:rPr lang="sq-AL" dirty="0"/>
              <a:t> </a:t>
            </a:r>
          </a:p>
          <a:p>
            <a:r>
              <a:rPr lang="sq-AL" dirty="0" smtClean="0"/>
              <a:t>Megjithese </a:t>
            </a:r>
            <a:r>
              <a:rPr lang="sq-AL" dirty="0"/>
              <a:t>kanceri i gjirit mund te verehet edhe tek burrat (100 here me rralle se tek grate), fakti i te qenit femer eshte determinanti kryesor qe rrit mundesite per kancer gjiri. </a:t>
            </a:r>
            <a:endParaRPr lang="sq-AL" dirty="0" smtClean="0"/>
          </a:p>
          <a:p>
            <a:pPr>
              <a:buNone/>
            </a:pPr>
            <a:endParaRPr lang="sq-AL" dirty="0" smtClean="0"/>
          </a:p>
          <a:p>
            <a:r>
              <a:rPr lang="sq-AL" dirty="0" smtClean="0"/>
              <a:t>Gjiri </a:t>
            </a:r>
            <a:r>
              <a:rPr lang="sq-AL" dirty="0"/>
              <a:t>i femrave eshte vazhdimisht nen efektin e hormoneve femerore si estrogeni dhe progresteroni dhe ky duhet te jete faktori krysor i riskut.</a:t>
            </a:r>
          </a:p>
          <a:p>
            <a:endParaRPr lang="sq-AL" dirty="0"/>
          </a:p>
          <a:p>
            <a:endParaRPr lang="sq-A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Faktore risku te pandryshueshem Mosha</a:t>
            </a:r>
            <a:endParaRPr lang="sq-AL" dirty="0"/>
          </a:p>
        </p:txBody>
      </p:sp>
      <p:sp>
        <p:nvSpPr>
          <p:cNvPr id="3" name="Content Placeholder 2"/>
          <p:cNvSpPr>
            <a:spLocks noGrp="1"/>
          </p:cNvSpPr>
          <p:nvPr>
            <p:ph idx="1"/>
          </p:nvPr>
        </p:nvSpPr>
        <p:spPr>
          <a:xfrm>
            <a:off x="457200" y="2204864"/>
            <a:ext cx="8229600" cy="4104456"/>
          </a:xfrm>
        </p:spPr>
        <p:txBody>
          <a:bodyPr>
            <a:normAutofit fontScale="77500" lnSpcReduction="20000"/>
          </a:bodyPr>
          <a:lstStyle/>
          <a:p>
            <a:r>
              <a:rPr lang="sq-AL" dirty="0" smtClean="0"/>
              <a:t>Risku </a:t>
            </a:r>
            <a:r>
              <a:rPr lang="sq-AL" dirty="0"/>
              <a:t>per te pasur kancer gjiri rritet me rritjen e moshes. </a:t>
            </a:r>
            <a:endParaRPr lang="sq-AL" dirty="0" smtClean="0"/>
          </a:p>
          <a:p>
            <a:pPr>
              <a:buNone/>
            </a:pPr>
            <a:endParaRPr lang="sq-AL" dirty="0" smtClean="0"/>
          </a:p>
          <a:p>
            <a:r>
              <a:rPr lang="sq-AL" dirty="0" smtClean="0"/>
              <a:t>Rreth </a:t>
            </a:r>
            <a:r>
              <a:rPr lang="sq-AL" dirty="0"/>
              <a:t>1 ne 8 kancere invazive te gjirit ne SHBA jane verejtur tek grate nen 45 vjec, nderkohe qe 2 ne 3 kancere te tilla gjenden ne grate mbi 55 vjec. </a:t>
            </a:r>
            <a:endParaRPr lang="sq-AL" dirty="0" smtClean="0"/>
          </a:p>
          <a:p>
            <a:endParaRPr lang="sq-AL" dirty="0"/>
          </a:p>
          <a:p>
            <a:r>
              <a:rPr lang="sq-AL" dirty="0" smtClean="0"/>
              <a:t>Nje ide </a:t>
            </a:r>
            <a:r>
              <a:rPr lang="sq-AL" dirty="0"/>
              <a:t>tjeter per rritjen e riskut me moshen e jep fakti i meposhtem; ne Kanada 1 ne 390 gra te moshes 35 vjec ka per tu diagnostikuar me kancer ne pese vitet e ardheshme, nderkohe qe per grate e moshes 60 vjec mundesia per tu diagnostikuar me kancer ne pese vitet e ardheshme eshte 1 ne 80.</a:t>
            </a:r>
          </a:p>
          <a:p>
            <a:endParaRPr lang="sq-A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Faktore risku te pandryshueshem</a:t>
            </a:r>
            <a:br>
              <a:rPr lang="sq-AL" dirty="0" smtClean="0"/>
            </a:br>
            <a:r>
              <a:rPr lang="sq-AL" dirty="0" smtClean="0"/>
              <a:t>Faktoret gjenetike</a:t>
            </a:r>
            <a:endParaRPr lang="sq-AL" dirty="0"/>
          </a:p>
        </p:txBody>
      </p:sp>
      <p:sp>
        <p:nvSpPr>
          <p:cNvPr id="3" name="Content Placeholder 2"/>
          <p:cNvSpPr>
            <a:spLocks noGrp="1"/>
          </p:cNvSpPr>
          <p:nvPr>
            <p:ph idx="1"/>
          </p:nvPr>
        </p:nvSpPr>
        <p:spPr>
          <a:xfrm>
            <a:off x="457200" y="2132856"/>
            <a:ext cx="8229600" cy="4392488"/>
          </a:xfrm>
        </p:spPr>
        <p:txBody>
          <a:bodyPr>
            <a:normAutofit fontScale="62500" lnSpcReduction="20000"/>
          </a:bodyPr>
          <a:lstStyle/>
          <a:p>
            <a:r>
              <a:rPr lang="sq-AL" dirty="0" smtClean="0"/>
              <a:t>Rreth </a:t>
            </a:r>
            <a:r>
              <a:rPr lang="sq-AL" dirty="0"/>
              <a:t>5% deri ne 10% e kancereve te gjirit mendohet te jene te trasheguar nga nje familjar si pasoje e  nje defekti gjenetik. </a:t>
            </a:r>
          </a:p>
          <a:p>
            <a:r>
              <a:rPr lang="sq-AL" dirty="0"/>
              <a:t>Shkaku me i shpeshte hereditar apo i trasheguar eshte nje mutacion ne gjenet BRCA1 dhe BRCA2. Ne qelizat normale keto gjene parandalojne kancerin duke ndihmuar ne prodhimin e proteinave specifike qe ndihmojne qelizat te mos rriten ne menyre anormale.</a:t>
            </a:r>
          </a:p>
          <a:p>
            <a:r>
              <a:rPr lang="sq-AL" dirty="0"/>
              <a:t>Ne disa familje me mutacione BRCA risku i hasjes se kancerit te gjirit mund te jete deri ne 80%. Keto kancere priren te zhvillohen ne grate e reja dhe shpesh mund te prekin te dy gjinjte. Grate me kete defekt ka prirje te zhvillojne edhe kancere te tjera sidomos kancer te ovareve.</a:t>
            </a:r>
          </a:p>
          <a:p>
            <a:r>
              <a:rPr lang="sq-AL" dirty="0"/>
              <a:t>Ka edhe defekte ne gjene te tjera te identifikuara si te lidhura me kancerin e gjirit, por jane shume me te rralla dhe nuk e rrisin riskun aq shume sa te mesipermit (ATM, p53, CHEK2, PTEN, CDH1)</a:t>
            </a:r>
          </a:p>
          <a:p>
            <a:r>
              <a:rPr lang="sq-AL" dirty="0"/>
              <a:t>Ende nuk ka rekomandime perfundimtare mbi vleren e testimit gjenetik me qellim kapjen e hershme te ketyre difekteve dhe monitorimin perkates te grave ku ato hasen.</a:t>
            </a:r>
          </a:p>
          <a:p>
            <a:endParaRPr lang="sq-A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Si vleresohet shpeshtesia dhe perhapja e kancereve</a:t>
            </a:r>
            <a:endParaRPr lang="sq-AL" dirty="0"/>
          </a:p>
        </p:txBody>
      </p:sp>
      <p:sp>
        <p:nvSpPr>
          <p:cNvPr id="3" name="Content Placeholder 2"/>
          <p:cNvSpPr>
            <a:spLocks noGrp="1"/>
          </p:cNvSpPr>
          <p:nvPr>
            <p:ph idx="1"/>
          </p:nvPr>
        </p:nvSpPr>
        <p:spPr/>
        <p:txBody>
          <a:bodyPr>
            <a:normAutofit/>
          </a:bodyPr>
          <a:lstStyle/>
          <a:p>
            <a:r>
              <a:rPr lang="sq-AL" dirty="0" smtClean="0"/>
              <a:t>Vdekshmeria ose mortaliteti </a:t>
            </a:r>
          </a:p>
          <a:p>
            <a:pPr lvl="1"/>
            <a:r>
              <a:rPr lang="sq-AL" dirty="0" smtClean="0"/>
              <a:t>Skedat e vdekjes</a:t>
            </a:r>
          </a:p>
          <a:p>
            <a:pPr lvl="1"/>
            <a:r>
              <a:rPr lang="sq-AL" dirty="0" smtClean="0"/>
              <a:t>Vdekshmeria ne kohe</a:t>
            </a:r>
          </a:p>
          <a:p>
            <a:pPr lvl="1"/>
            <a:r>
              <a:rPr lang="sq-AL" dirty="0" smtClean="0"/>
              <a:t>Vdekshmeria proporcionale</a:t>
            </a:r>
          </a:p>
          <a:p>
            <a:r>
              <a:rPr lang="sq-AL" dirty="0" smtClean="0"/>
              <a:t>Semundshmeria</a:t>
            </a:r>
          </a:p>
          <a:p>
            <a:pPr lvl="1"/>
            <a:r>
              <a:rPr lang="sq-AL" dirty="0" smtClean="0"/>
              <a:t>Rregjistrat e spitaleve</a:t>
            </a:r>
          </a:p>
          <a:p>
            <a:pPr lvl="1"/>
            <a:r>
              <a:rPr lang="sq-AL" dirty="0" smtClean="0"/>
              <a:t>Regjistri specifik i kancerit</a:t>
            </a:r>
          </a:p>
          <a:p>
            <a:r>
              <a:rPr lang="sq-AL" dirty="0" smtClean="0"/>
              <a:t>ICD 9 </a:t>
            </a:r>
            <a:endParaRPr lang="sq-AL" dirty="0"/>
          </a:p>
          <a:p>
            <a:endParaRPr lang="sq-AL"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0146"/>
          </a:xfrm>
        </p:spPr>
        <p:txBody>
          <a:bodyPr>
            <a:normAutofit/>
          </a:bodyPr>
          <a:lstStyle/>
          <a:p>
            <a:r>
              <a:rPr lang="sq-AL" sz="3600" dirty="0" smtClean="0"/>
              <a:t>Faktore risku te pandryshueshem</a:t>
            </a:r>
            <a:br>
              <a:rPr lang="sq-AL" sz="3600" dirty="0" smtClean="0"/>
            </a:br>
            <a:r>
              <a:rPr lang="sq-AL" sz="3600" dirty="0" smtClean="0"/>
              <a:t>Historia familjare dhe personale</a:t>
            </a:r>
            <a:endParaRPr lang="sq-AL" dirty="0"/>
          </a:p>
        </p:txBody>
      </p:sp>
      <p:sp>
        <p:nvSpPr>
          <p:cNvPr id="3" name="Content Placeholder 2"/>
          <p:cNvSpPr>
            <a:spLocks noGrp="1"/>
          </p:cNvSpPr>
          <p:nvPr>
            <p:ph idx="1"/>
          </p:nvPr>
        </p:nvSpPr>
        <p:spPr>
          <a:xfrm>
            <a:off x="457200" y="1988840"/>
            <a:ext cx="8229600" cy="4464496"/>
          </a:xfrm>
        </p:spPr>
        <p:txBody>
          <a:bodyPr>
            <a:normAutofit fontScale="70000" lnSpcReduction="20000"/>
          </a:bodyPr>
          <a:lstStyle/>
          <a:p>
            <a:r>
              <a:rPr lang="sq-AL" dirty="0" smtClean="0"/>
              <a:t>Grate </a:t>
            </a:r>
            <a:r>
              <a:rPr lang="sq-AL" dirty="0"/>
              <a:t>te afermit e afert te gjakut te te cilave kane pasur kancer gjiri, kane nje risk me te larte se popullata e pergjitheshme. Risku i gruas pothuaj dyfishohet ne rastet kur nena apo motra ka pasur kancer gjiri. Risku trefishohet kur ka pasur dy raste te tilla ne familjaret e afert.</a:t>
            </a:r>
          </a:p>
          <a:p>
            <a:r>
              <a:rPr lang="sq-AL" dirty="0"/>
              <a:t>Megjithate vetem me pak se 15% e grave me kancer gjiri kane raportuar ne anamneze nje te aferm me kancer gjiri. Me shume se 85% nuk kane asnje te tille.</a:t>
            </a:r>
          </a:p>
          <a:p>
            <a:pPr>
              <a:buNone/>
            </a:pPr>
            <a:endParaRPr lang="sq-AL" dirty="0"/>
          </a:p>
          <a:p>
            <a:r>
              <a:rPr lang="sq-AL" dirty="0"/>
              <a:t>Historia personale lidhur me kancerin e gjirit</a:t>
            </a:r>
          </a:p>
          <a:p>
            <a:pPr lvl="1"/>
            <a:r>
              <a:rPr lang="sq-AL" dirty="0"/>
              <a:t>Nje grua me kancer ne njerin gji ka nje risk 3-4 here me te larte per te zhvilluar nje kancer te ri ne gjirin tjeter apo ne nje pjese tjeter te te njejtit gji. Kjo eshte e ndyshme nga rishfaqja e kancerit te pare.</a:t>
            </a:r>
          </a:p>
          <a:p>
            <a:endParaRPr lang="sq-A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Faktore risku te pandryshueshem</a:t>
            </a:r>
            <a:br>
              <a:rPr lang="sq-AL" dirty="0" smtClean="0"/>
            </a:br>
            <a:r>
              <a:rPr lang="sq-AL" dirty="0" smtClean="0"/>
              <a:t>Indi i gjirit me densitet te larte</a:t>
            </a:r>
            <a:endParaRPr lang="sq-AL" dirty="0"/>
          </a:p>
        </p:txBody>
      </p:sp>
      <p:sp>
        <p:nvSpPr>
          <p:cNvPr id="3" name="Content Placeholder 2"/>
          <p:cNvSpPr>
            <a:spLocks noGrp="1"/>
          </p:cNvSpPr>
          <p:nvPr>
            <p:ph idx="1"/>
          </p:nvPr>
        </p:nvSpPr>
        <p:spPr>
          <a:xfrm>
            <a:off x="457200" y="2924944"/>
            <a:ext cx="8229600" cy="3201219"/>
          </a:xfrm>
        </p:spPr>
        <p:txBody>
          <a:bodyPr>
            <a:normAutofit fontScale="92500" lnSpcReduction="10000"/>
          </a:bodyPr>
          <a:lstStyle/>
          <a:p>
            <a:r>
              <a:rPr lang="sq-AL" dirty="0" smtClean="0"/>
              <a:t>Grate </a:t>
            </a:r>
            <a:r>
              <a:rPr lang="sq-AL" dirty="0"/>
              <a:t>me ind gjiri me densitet me te larte (sic mund te shihet ne mamogram) kane me shume material glandular dhe me pak ind dhjamor, dhe kane risk me te larte per </a:t>
            </a:r>
            <a:r>
              <a:rPr lang="sq-AL" dirty="0" smtClean="0"/>
              <a:t>kancer.</a:t>
            </a:r>
          </a:p>
          <a:p>
            <a:pPr>
              <a:buNone/>
            </a:pPr>
            <a:endParaRPr lang="sq-AL" dirty="0" smtClean="0"/>
          </a:p>
          <a:p>
            <a:r>
              <a:rPr lang="sq-AL" dirty="0" smtClean="0"/>
              <a:t>Per </a:t>
            </a:r>
            <a:r>
              <a:rPr lang="sq-AL" dirty="0"/>
              <a:t>fat te keq, indi i ngjeshur i gjirit e ben me te veshtire </a:t>
            </a:r>
            <a:r>
              <a:rPr lang="sq-AL" dirty="0" smtClean="0"/>
              <a:t>kapjen e </a:t>
            </a:r>
            <a:r>
              <a:rPr lang="sq-AL" dirty="0"/>
              <a:t>problemeve ne mamogram.</a:t>
            </a:r>
          </a:p>
          <a:p>
            <a:endParaRPr lang="sq-A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868958"/>
          </a:xfrm>
        </p:spPr>
        <p:txBody>
          <a:bodyPr>
            <a:normAutofit fontScale="90000"/>
          </a:bodyPr>
          <a:lstStyle/>
          <a:p>
            <a:r>
              <a:rPr lang="sq-AL" dirty="0" smtClean="0"/>
              <a:t>Disa probleme beninje te gjirit si faktore risku</a:t>
            </a:r>
            <a:endParaRPr lang="sq-AL" dirty="0"/>
          </a:p>
        </p:txBody>
      </p:sp>
      <p:sp>
        <p:nvSpPr>
          <p:cNvPr id="3" name="Content Placeholder 2"/>
          <p:cNvSpPr>
            <a:spLocks noGrp="1"/>
          </p:cNvSpPr>
          <p:nvPr>
            <p:ph idx="1"/>
          </p:nvPr>
        </p:nvSpPr>
        <p:spPr>
          <a:xfrm>
            <a:off x="179512" y="1772816"/>
            <a:ext cx="8640960" cy="5085184"/>
          </a:xfrm>
        </p:spPr>
        <p:txBody>
          <a:bodyPr>
            <a:normAutofit fontScale="32500" lnSpcReduction="20000"/>
          </a:bodyPr>
          <a:lstStyle/>
          <a:p>
            <a:r>
              <a:rPr lang="sq-AL" sz="5500" dirty="0" smtClean="0"/>
              <a:t>Grate </a:t>
            </a:r>
            <a:r>
              <a:rPr lang="sq-AL" sz="5500" dirty="0"/>
              <a:t>e diagnostikuara me probleme beninje te gjirit mund te kene nje risk me te rritur per kancer gjiri. </a:t>
            </a:r>
            <a:endParaRPr lang="sq-AL" sz="5500" dirty="0" smtClean="0"/>
          </a:p>
          <a:p>
            <a:endParaRPr lang="sq-AL" dirty="0"/>
          </a:p>
          <a:p>
            <a:r>
              <a:rPr lang="sq-AL" sz="4900" dirty="0"/>
              <a:t>Lezionet </a:t>
            </a:r>
            <a:r>
              <a:rPr lang="sq-AL" sz="4900" dirty="0" smtClean="0"/>
              <a:t>joproliferative</a:t>
            </a:r>
            <a:r>
              <a:rPr lang="sq-AL" dirty="0" smtClean="0"/>
              <a:t>; Keto </a:t>
            </a:r>
            <a:r>
              <a:rPr lang="sq-AL" dirty="0"/>
              <a:t>nuk shoqerohen me rritje te tepruar te indit te gjirit dhe ato nuk kane risk per kancer ose e kane ate shume te ulet. Ketu perfshihen</a:t>
            </a:r>
          </a:p>
          <a:p>
            <a:pPr lvl="1"/>
            <a:r>
              <a:rPr lang="sq-AL" sz="3700" dirty="0"/>
              <a:t>Semundja fibrocistike (fibroza ose kiste)</a:t>
            </a:r>
          </a:p>
          <a:p>
            <a:pPr lvl="1"/>
            <a:r>
              <a:rPr lang="sq-AL" sz="3700" dirty="0"/>
              <a:t>Hiperplazia e lehte</a:t>
            </a:r>
          </a:p>
          <a:p>
            <a:pPr lvl="1"/>
            <a:r>
              <a:rPr lang="sq-AL" sz="3700" dirty="0"/>
              <a:t>Adenoza (jo sklerozuese)</a:t>
            </a:r>
          </a:p>
          <a:p>
            <a:pPr lvl="1"/>
            <a:r>
              <a:rPr lang="sq-AL" sz="3700" dirty="0"/>
              <a:t>Fibroadenoma e thjeshte</a:t>
            </a:r>
          </a:p>
          <a:p>
            <a:pPr lvl="1"/>
            <a:r>
              <a:rPr lang="sq-AL" sz="3700" dirty="0"/>
              <a:t>Tumori Phyllodes  (beninj)</a:t>
            </a:r>
          </a:p>
          <a:p>
            <a:pPr lvl="1"/>
            <a:r>
              <a:rPr lang="sq-AL" sz="3700" dirty="0"/>
              <a:t>Nje papillome e vetme</a:t>
            </a:r>
          </a:p>
          <a:p>
            <a:pPr lvl="1"/>
            <a:r>
              <a:rPr lang="sq-AL" sz="3700" dirty="0"/>
              <a:t>Nekroza e dhjamit</a:t>
            </a:r>
          </a:p>
          <a:p>
            <a:pPr lvl="1"/>
            <a:r>
              <a:rPr lang="it-IT" sz="3700" dirty="0"/>
              <a:t>Mastiti </a:t>
            </a:r>
            <a:endParaRPr lang="sq-AL" sz="3700" dirty="0"/>
          </a:p>
          <a:p>
            <a:pPr lvl="1"/>
            <a:r>
              <a:rPr lang="it-IT" sz="3700" dirty="0"/>
              <a:t>Duct ektazia</a:t>
            </a:r>
            <a:endParaRPr lang="sq-AL" sz="3700" dirty="0"/>
          </a:p>
          <a:p>
            <a:pPr lvl="1"/>
            <a:r>
              <a:rPr lang="it-IT" sz="3700" dirty="0"/>
              <a:t>Tumore te tjere beninje (lipoma, hamartoma, hemangioma, neurofibroma</a:t>
            </a:r>
            <a:r>
              <a:rPr lang="it-IT" sz="3700" dirty="0" smtClean="0"/>
              <a:t>)</a:t>
            </a:r>
            <a:endParaRPr lang="sq-AL" sz="3700" dirty="0" smtClean="0"/>
          </a:p>
          <a:p>
            <a:pPr lvl="1"/>
            <a:endParaRPr lang="sq-AL" dirty="0"/>
          </a:p>
          <a:p>
            <a:r>
              <a:rPr lang="it-IT" sz="4900" dirty="0"/>
              <a:t>Lezione proliferative jo </a:t>
            </a:r>
            <a:r>
              <a:rPr lang="it-IT" sz="4900" dirty="0" smtClean="0"/>
              <a:t>atipike</a:t>
            </a:r>
            <a:r>
              <a:rPr lang="sq-AL" sz="6400" dirty="0"/>
              <a:t>;</a:t>
            </a:r>
            <a:r>
              <a:rPr lang="it-IT" sz="6400" dirty="0" smtClean="0"/>
              <a:t> </a:t>
            </a:r>
            <a:r>
              <a:rPr lang="it-IT" dirty="0"/>
              <a:t>keto lezione japin rritje te tepruar te qelizave ne dukte apo lobulet e gjirit. Ato e rrisin pak riskun e gruas per kancer gjiri (50% deri ne 2 here) </a:t>
            </a:r>
            <a:endParaRPr lang="sq-AL" dirty="0"/>
          </a:p>
          <a:p>
            <a:pPr lvl="1"/>
            <a:r>
              <a:rPr lang="it-IT" sz="3700" dirty="0"/>
              <a:t>Hyperplasia duktale zakonshme (pa atipi)</a:t>
            </a:r>
            <a:endParaRPr lang="sq-AL" sz="3700" dirty="0"/>
          </a:p>
          <a:p>
            <a:pPr lvl="1"/>
            <a:r>
              <a:rPr lang="it-IT" sz="3700" dirty="0"/>
              <a:t>Fibroadenoma komplekse</a:t>
            </a:r>
            <a:endParaRPr lang="sq-AL" sz="3700" dirty="0"/>
          </a:p>
          <a:p>
            <a:pPr lvl="1"/>
            <a:r>
              <a:rPr lang="it-IT" sz="3700" dirty="0"/>
              <a:t>Adenoza sklerozante</a:t>
            </a:r>
            <a:endParaRPr lang="sq-AL" sz="3700" dirty="0"/>
          </a:p>
          <a:p>
            <a:pPr lvl="1"/>
            <a:r>
              <a:rPr lang="it-IT" sz="3700" dirty="0"/>
              <a:t>Papilomatoza</a:t>
            </a:r>
            <a:endParaRPr lang="sq-AL" sz="3700" dirty="0"/>
          </a:p>
          <a:p>
            <a:pPr lvl="1"/>
            <a:r>
              <a:rPr lang="it-IT" sz="3700" dirty="0"/>
              <a:t>Lezione proliferative atipike. Ne keto lezione vec rritjes te tepruar te qelizave ne duktuset apo lobulet kemi edhe anormalitet te qelizav. Ato e rrisin mjaft riskun per kancer gjiri (deri ne 4-5 here)</a:t>
            </a:r>
            <a:endParaRPr lang="sq-AL" sz="3700" dirty="0"/>
          </a:p>
          <a:p>
            <a:pPr lvl="1"/>
            <a:r>
              <a:rPr lang="it-IT" sz="3700" dirty="0"/>
              <a:t>Hiperplazia atipike lobulare (ADH)</a:t>
            </a:r>
            <a:endParaRPr lang="sq-AL" sz="3700" dirty="0"/>
          </a:p>
          <a:p>
            <a:pPr lvl="1"/>
            <a:r>
              <a:rPr lang="it-IT" sz="3700" dirty="0"/>
              <a:t>Hiperplazia atipike lobulare (ALH)</a:t>
            </a:r>
            <a:endParaRPr lang="sq-AL" sz="3700" dirty="0"/>
          </a:p>
          <a:p>
            <a:pPr lvl="1"/>
            <a:r>
              <a:rPr lang="it-IT" sz="3700" dirty="0"/>
              <a:t>Lezione jokanceroze te gjirit te tilla si karcinoma lobulare in situ (LCIS) e rrit 7 deri ne 11 here riskun per kancer gjiri.</a:t>
            </a:r>
            <a:endParaRPr lang="sq-AL" sz="3700" dirty="0"/>
          </a:p>
          <a:p>
            <a:endParaRPr lang="sq-A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Fillimi dhe mbarimi i menstruacioneve</a:t>
            </a:r>
            <a:endParaRPr lang="sq-AL" dirty="0"/>
          </a:p>
        </p:txBody>
      </p:sp>
      <p:sp>
        <p:nvSpPr>
          <p:cNvPr id="3" name="Content Placeholder 2"/>
          <p:cNvSpPr>
            <a:spLocks noGrp="1"/>
          </p:cNvSpPr>
          <p:nvPr>
            <p:ph idx="1"/>
          </p:nvPr>
        </p:nvSpPr>
        <p:spPr>
          <a:xfrm>
            <a:off x="457200" y="2636912"/>
            <a:ext cx="8229600" cy="3489251"/>
          </a:xfrm>
        </p:spPr>
        <p:txBody>
          <a:bodyPr>
            <a:normAutofit fontScale="92500" lnSpcReduction="20000"/>
          </a:bodyPr>
          <a:lstStyle/>
          <a:p>
            <a:r>
              <a:rPr lang="it-IT" dirty="0" smtClean="0"/>
              <a:t>Grate </a:t>
            </a:r>
            <a:r>
              <a:rPr lang="it-IT" dirty="0"/>
              <a:t>te cilat kane pasur me shume cikle menstruale per arsye se ato kane filluar me heret ne jete (para moshes 12 vjec) ose kane perfunduar me vone pas moshes (55 vjec) kane nje risk lehtesisht me te larte. </a:t>
            </a:r>
            <a:endParaRPr lang="sq-AL" dirty="0" smtClean="0"/>
          </a:p>
          <a:p>
            <a:endParaRPr lang="sq-AL" dirty="0"/>
          </a:p>
          <a:p>
            <a:r>
              <a:rPr lang="it-IT" dirty="0" smtClean="0"/>
              <a:t>Kjo </a:t>
            </a:r>
            <a:r>
              <a:rPr lang="it-IT" dirty="0"/>
              <a:t>mund te kete lidhje me ekspozimin me te gjate ndaj hormoneve estrogen dhe progresteron.</a:t>
            </a:r>
            <a:endParaRPr lang="sq-AL" dirty="0"/>
          </a:p>
          <a:p>
            <a:endParaRPr lang="sq-A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Ekspozime mjekesore</a:t>
            </a:r>
            <a:endParaRPr lang="sq-AL" dirty="0"/>
          </a:p>
        </p:txBody>
      </p:sp>
      <p:sp>
        <p:nvSpPr>
          <p:cNvPr id="3" name="Content Placeholder 2"/>
          <p:cNvSpPr>
            <a:spLocks noGrp="1"/>
          </p:cNvSpPr>
          <p:nvPr>
            <p:ph idx="1"/>
          </p:nvPr>
        </p:nvSpPr>
        <p:spPr/>
        <p:txBody>
          <a:bodyPr>
            <a:normAutofit fontScale="85000" lnSpcReduction="20000"/>
          </a:bodyPr>
          <a:lstStyle/>
          <a:p>
            <a:r>
              <a:rPr lang="it-IT" dirty="0"/>
              <a:t>Ekspozimi ndaj rrezatimit te gjoksit</a:t>
            </a:r>
            <a:endParaRPr lang="sq-AL" dirty="0"/>
          </a:p>
          <a:p>
            <a:pPr lvl="1"/>
            <a:r>
              <a:rPr lang="it-IT" dirty="0"/>
              <a:t>Eshte verejtur se grate te cilat ne femijerine apo rinine e tyre i jane nenshtruar terapise me rrezatim per arsye te nje semundje tjeter kanceroze (si disa limfomat psh) jane ne risk me te larte. </a:t>
            </a:r>
            <a:r>
              <a:rPr lang="en-US" dirty="0" err="1"/>
              <a:t>Risku</a:t>
            </a:r>
            <a:r>
              <a:rPr lang="en-US" dirty="0"/>
              <a:t> </a:t>
            </a:r>
            <a:r>
              <a:rPr lang="en-US" dirty="0" err="1"/>
              <a:t>eshte</a:t>
            </a:r>
            <a:r>
              <a:rPr lang="en-US" dirty="0"/>
              <a:t> me </a:t>
            </a:r>
            <a:r>
              <a:rPr lang="en-US" dirty="0" err="1"/>
              <a:t>i</a:t>
            </a:r>
            <a:r>
              <a:rPr lang="en-US" dirty="0"/>
              <a:t> </a:t>
            </a:r>
            <a:r>
              <a:rPr lang="en-US" dirty="0" err="1"/>
              <a:t>larte</a:t>
            </a:r>
            <a:r>
              <a:rPr lang="en-US" dirty="0"/>
              <a:t> </a:t>
            </a:r>
            <a:r>
              <a:rPr lang="en-US" dirty="0" err="1"/>
              <a:t>gjate</a:t>
            </a:r>
            <a:r>
              <a:rPr lang="en-US" dirty="0"/>
              <a:t> </a:t>
            </a:r>
            <a:r>
              <a:rPr lang="en-US" dirty="0" err="1"/>
              <a:t>adoleshences</a:t>
            </a:r>
            <a:r>
              <a:rPr lang="en-US" dirty="0"/>
              <a:t> </a:t>
            </a:r>
            <a:r>
              <a:rPr lang="en-US" dirty="0" err="1"/>
              <a:t>kur</a:t>
            </a:r>
            <a:r>
              <a:rPr lang="en-US" dirty="0"/>
              <a:t> </a:t>
            </a:r>
            <a:r>
              <a:rPr lang="en-US" dirty="0" err="1"/>
              <a:t>gjinjte</a:t>
            </a:r>
            <a:r>
              <a:rPr lang="en-US" dirty="0"/>
              <a:t> </a:t>
            </a:r>
            <a:r>
              <a:rPr lang="en-US" dirty="0" err="1"/>
              <a:t>jane</a:t>
            </a:r>
            <a:r>
              <a:rPr lang="en-US" dirty="0"/>
              <a:t> </a:t>
            </a:r>
            <a:r>
              <a:rPr lang="en-US" dirty="0" err="1"/>
              <a:t>ende</a:t>
            </a:r>
            <a:r>
              <a:rPr lang="en-US" dirty="0"/>
              <a:t> duke u </a:t>
            </a:r>
            <a:r>
              <a:rPr lang="en-US" dirty="0" err="1"/>
              <a:t>zhvilluar</a:t>
            </a:r>
            <a:r>
              <a:rPr lang="en-US" dirty="0"/>
              <a:t>. </a:t>
            </a:r>
            <a:r>
              <a:rPr lang="en-US" dirty="0" err="1"/>
              <a:t>Rrezatimi</a:t>
            </a:r>
            <a:r>
              <a:rPr lang="en-US" dirty="0"/>
              <a:t> pas </a:t>
            </a:r>
            <a:r>
              <a:rPr lang="en-US" dirty="0" err="1"/>
              <a:t>moshes</a:t>
            </a:r>
            <a:r>
              <a:rPr lang="en-US" dirty="0"/>
              <a:t> 40 </a:t>
            </a:r>
            <a:r>
              <a:rPr lang="en-US" dirty="0" err="1"/>
              <a:t>duket</a:t>
            </a:r>
            <a:r>
              <a:rPr lang="en-US" dirty="0"/>
              <a:t> se </a:t>
            </a:r>
            <a:r>
              <a:rPr lang="en-US" dirty="0" err="1"/>
              <a:t>nuk</a:t>
            </a:r>
            <a:r>
              <a:rPr lang="en-US" dirty="0"/>
              <a:t> e </a:t>
            </a:r>
            <a:r>
              <a:rPr lang="en-US" dirty="0" err="1"/>
              <a:t>rrit</a:t>
            </a:r>
            <a:r>
              <a:rPr lang="en-US" dirty="0"/>
              <a:t> me </a:t>
            </a:r>
            <a:r>
              <a:rPr lang="en-US" dirty="0" err="1"/>
              <a:t>riskun</a:t>
            </a:r>
            <a:r>
              <a:rPr lang="en-US" dirty="0"/>
              <a:t>.</a:t>
            </a:r>
            <a:endParaRPr lang="sq-AL" dirty="0"/>
          </a:p>
          <a:p>
            <a:pPr>
              <a:buNone/>
            </a:pPr>
            <a:r>
              <a:rPr lang="en-US" dirty="0"/>
              <a:t> </a:t>
            </a:r>
            <a:endParaRPr lang="sq-AL" dirty="0"/>
          </a:p>
          <a:p>
            <a:r>
              <a:rPr lang="en-US" dirty="0" err="1"/>
              <a:t>Dietilstilbestroli</a:t>
            </a:r>
            <a:r>
              <a:rPr lang="en-US" dirty="0"/>
              <a:t> (DES) </a:t>
            </a:r>
            <a:endParaRPr lang="sq-AL" dirty="0"/>
          </a:p>
          <a:p>
            <a:pPr lvl="1"/>
            <a:r>
              <a:rPr lang="it-IT" dirty="0"/>
              <a:t>Ky preparat eshte perdorur gjate viteve 1940 deri ne fillim te vieteve 1970 per te parandaluar deshtimet ne lindje. Eshte verejtuar se ai rrit riskun per kancer gjiri tek grate qe jane ekspozuar ndaj tij. </a:t>
            </a:r>
            <a:endParaRPr lang="sq-AL" dirty="0"/>
          </a:p>
          <a:p>
            <a:endParaRPr lang="sq-A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Perdorimi</a:t>
            </a:r>
            <a:r>
              <a:rPr lang="en-US" sz="3600" dirty="0" smtClean="0"/>
              <a:t> recent </a:t>
            </a:r>
            <a:r>
              <a:rPr lang="en-US" sz="3600" dirty="0" err="1" smtClean="0"/>
              <a:t>i</a:t>
            </a:r>
            <a:r>
              <a:rPr lang="en-US" sz="3600" dirty="0" smtClean="0"/>
              <a:t> </a:t>
            </a:r>
            <a:r>
              <a:rPr lang="en-US" sz="3600" dirty="0" err="1" smtClean="0"/>
              <a:t>kontraceptiveve</a:t>
            </a:r>
            <a:r>
              <a:rPr lang="en-US" sz="3600" dirty="0" smtClean="0"/>
              <a:t> </a:t>
            </a:r>
            <a:r>
              <a:rPr lang="en-US" sz="3600" dirty="0" err="1" smtClean="0"/>
              <a:t>orale</a:t>
            </a:r>
            <a:r>
              <a:rPr lang="en-US" sz="3600" dirty="0" smtClean="0"/>
              <a:t> </a:t>
            </a:r>
            <a:r>
              <a:rPr lang="sq-AL" sz="3600" dirty="0" smtClean="0"/>
              <a:t>dhe t</a:t>
            </a:r>
            <a:r>
              <a:rPr lang="it-IT" sz="3600" dirty="0" smtClean="0"/>
              <a:t>erapia hormonale pas menopauses</a:t>
            </a:r>
            <a:endParaRPr lang="sq-AL" dirty="0"/>
          </a:p>
        </p:txBody>
      </p:sp>
      <p:sp>
        <p:nvSpPr>
          <p:cNvPr id="3" name="Content Placeholder 2"/>
          <p:cNvSpPr>
            <a:spLocks noGrp="1"/>
          </p:cNvSpPr>
          <p:nvPr>
            <p:ph idx="1"/>
          </p:nvPr>
        </p:nvSpPr>
        <p:spPr>
          <a:xfrm>
            <a:off x="457200" y="2204864"/>
            <a:ext cx="8229600" cy="4104456"/>
          </a:xfrm>
        </p:spPr>
        <p:txBody>
          <a:bodyPr>
            <a:normAutofit fontScale="77500" lnSpcReduction="20000"/>
          </a:bodyPr>
          <a:lstStyle/>
          <a:p>
            <a:r>
              <a:rPr lang="en-US" dirty="0" err="1" smtClean="0"/>
              <a:t>Kontraceptivet</a:t>
            </a:r>
            <a:r>
              <a:rPr lang="en-US" dirty="0" smtClean="0"/>
              <a:t> </a:t>
            </a:r>
            <a:r>
              <a:rPr lang="en-US" dirty="0" err="1"/>
              <a:t>orale</a:t>
            </a:r>
            <a:r>
              <a:rPr lang="en-US" dirty="0"/>
              <a:t> e </a:t>
            </a:r>
            <a:r>
              <a:rPr lang="en-US" dirty="0" err="1"/>
              <a:t>rrisin</a:t>
            </a:r>
            <a:r>
              <a:rPr lang="en-US" dirty="0"/>
              <a:t> </a:t>
            </a:r>
            <a:r>
              <a:rPr lang="en-US" dirty="0" err="1"/>
              <a:t>pak</a:t>
            </a:r>
            <a:r>
              <a:rPr lang="en-US" dirty="0"/>
              <a:t> </a:t>
            </a:r>
            <a:r>
              <a:rPr lang="en-US" dirty="0" err="1"/>
              <a:t>riskun</a:t>
            </a:r>
            <a:r>
              <a:rPr lang="en-US" dirty="0"/>
              <a:t> </a:t>
            </a:r>
            <a:r>
              <a:rPr lang="en-US" dirty="0" err="1"/>
              <a:t>por</a:t>
            </a:r>
            <a:r>
              <a:rPr lang="en-US" dirty="0"/>
              <a:t> me </a:t>
            </a:r>
            <a:r>
              <a:rPr lang="en-US" dirty="0" err="1"/>
              <a:t>kalimin</a:t>
            </a:r>
            <a:r>
              <a:rPr lang="en-US" dirty="0"/>
              <a:t> e </a:t>
            </a:r>
            <a:r>
              <a:rPr lang="en-US" dirty="0" err="1"/>
              <a:t>kohes</a:t>
            </a:r>
            <a:r>
              <a:rPr lang="en-US" dirty="0"/>
              <a:t> </a:t>
            </a:r>
            <a:r>
              <a:rPr lang="en-US" dirty="0" err="1"/>
              <a:t>risku</a:t>
            </a:r>
            <a:r>
              <a:rPr lang="en-US" dirty="0"/>
              <a:t> </a:t>
            </a:r>
            <a:r>
              <a:rPr lang="en-US" dirty="0" err="1"/>
              <a:t>normalizohet</a:t>
            </a:r>
            <a:r>
              <a:rPr lang="en-US" dirty="0"/>
              <a:t> pas </a:t>
            </a:r>
            <a:r>
              <a:rPr lang="en-US" dirty="0" err="1"/>
              <a:t>nderprerjes</a:t>
            </a:r>
            <a:r>
              <a:rPr lang="en-US" dirty="0"/>
              <a:t> se </a:t>
            </a:r>
            <a:r>
              <a:rPr lang="en-US" dirty="0" err="1"/>
              <a:t>perdorimit</a:t>
            </a:r>
            <a:r>
              <a:rPr lang="en-US" dirty="0"/>
              <a:t> (pas 10 </a:t>
            </a:r>
            <a:r>
              <a:rPr lang="en-US" dirty="0" err="1"/>
              <a:t>vitesh</a:t>
            </a:r>
            <a:r>
              <a:rPr lang="en-US" dirty="0"/>
              <a:t>)</a:t>
            </a:r>
            <a:endParaRPr lang="sq-AL" dirty="0"/>
          </a:p>
          <a:p>
            <a:r>
              <a:rPr lang="en-US" dirty="0"/>
              <a:t> </a:t>
            </a:r>
            <a:endParaRPr lang="sq-AL" dirty="0"/>
          </a:p>
          <a:p>
            <a:r>
              <a:rPr lang="it-IT" dirty="0" smtClean="0"/>
              <a:t>Perdorimi </a:t>
            </a:r>
            <a:r>
              <a:rPr lang="it-IT" dirty="0"/>
              <a:t>i estrogenit (ndonjehere me progresteronin) si terapi zevendesuese eshte perdorur per shume kohe per ndihmuar uljen e simptomave te menopauses dhe per te parandaluar osteoporozen. Rritja e riskut per kancer gjiri eshte verejtur ne disa studime vetem ne perdorimin e kombinuar te hormoneve (jo estrogen vetem) nderkohe qe ashtu si per kontraceptivet orale risku priret te normalizohet brenda 5 vitesh nganderprerja e mjekimit.</a:t>
            </a:r>
            <a:endParaRPr lang="sq-AL" dirty="0"/>
          </a:p>
          <a:p>
            <a:endParaRPr lang="sq-A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Faktoret</a:t>
            </a:r>
            <a:r>
              <a:rPr lang="en-US" sz="3600" dirty="0" smtClean="0"/>
              <a:t> e </a:t>
            </a:r>
            <a:r>
              <a:rPr lang="en-US" sz="3600" dirty="0" err="1" smtClean="0"/>
              <a:t>riskut</a:t>
            </a:r>
            <a:r>
              <a:rPr lang="en-US" sz="3600" dirty="0" smtClean="0"/>
              <a:t> </a:t>
            </a:r>
            <a:r>
              <a:rPr lang="en-US" sz="3600" dirty="0" err="1" smtClean="0"/>
              <a:t>te</a:t>
            </a:r>
            <a:r>
              <a:rPr lang="en-US" sz="3600" dirty="0" smtClean="0"/>
              <a:t> </a:t>
            </a:r>
            <a:r>
              <a:rPr lang="en-US" sz="3600" dirty="0" err="1" smtClean="0"/>
              <a:t>lidhur</a:t>
            </a:r>
            <a:r>
              <a:rPr lang="en-US" sz="3600" dirty="0" smtClean="0"/>
              <a:t> me </a:t>
            </a:r>
            <a:r>
              <a:rPr lang="en-US" sz="3600" dirty="0" err="1" smtClean="0"/>
              <a:t>stilin</a:t>
            </a:r>
            <a:r>
              <a:rPr lang="en-US" sz="3600" dirty="0" smtClean="0"/>
              <a:t> e </a:t>
            </a:r>
            <a:r>
              <a:rPr lang="en-US" sz="3600" dirty="0" err="1" smtClean="0"/>
              <a:t>jeteses</a:t>
            </a:r>
            <a:r>
              <a:rPr lang="sq-AL" sz="3600" dirty="0" smtClean="0"/>
              <a:t/>
            </a:r>
            <a:br>
              <a:rPr lang="sq-AL" sz="3600" dirty="0" smtClean="0"/>
            </a:br>
            <a:r>
              <a:rPr lang="en-US" sz="3600" dirty="0" err="1" smtClean="0"/>
              <a:t>Lindja</a:t>
            </a:r>
            <a:r>
              <a:rPr lang="en-US" sz="3600" dirty="0" smtClean="0"/>
              <a:t> e </a:t>
            </a:r>
            <a:r>
              <a:rPr lang="en-US" sz="3600" dirty="0" err="1" smtClean="0"/>
              <a:t>femijeve</a:t>
            </a:r>
            <a:endParaRPr lang="sq-AL" dirty="0"/>
          </a:p>
        </p:txBody>
      </p:sp>
      <p:sp>
        <p:nvSpPr>
          <p:cNvPr id="3" name="Content Placeholder 2"/>
          <p:cNvSpPr>
            <a:spLocks noGrp="1"/>
          </p:cNvSpPr>
          <p:nvPr>
            <p:ph idx="1"/>
          </p:nvPr>
        </p:nvSpPr>
        <p:spPr>
          <a:xfrm>
            <a:off x="457200" y="2780928"/>
            <a:ext cx="8229600" cy="3345235"/>
          </a:xfrm>
        </p:spPr>
        <p:txBody>
          <a:bodyPr>
            <a:normAutofit fontScale="92500" lnSpcReduction="20000"/>
          </a:bodyPr>
          <a:lstStyle/>
          <a:p>
            <a:r>
              <a:rPr lang="en-US" dirty="0" smtClean="0"/>
              <a:t>Grate </a:t>
            </a:r>
            <a:r>
              <a:rPr lang="en-US" dirty="0" err="1"/>
              <a:t>qe</a:t>
            </a:r>
            <a:r>
              <a:rPr lang="en-US" dirty="0"/>
              <a:t> </a:t>
            </a:r>
            <a:r>
              <a:rPr lang="en-US" dirty="0" err="1"/>
              <a:t>nuk</a:t>
            </a:r>
            <a:r>
              <a:rPr lang="en-US" dirty="0"/>
              <a:t> </a:t>
            </a:r>
            <a:r>
              <a:rPr lang="en-US" dirty="0" err="1"/>
              <a:t>kane</a:t>
            </a:r>
            <a:r>
              <a:rPr lang="en-US" dirty="0"/>
              <a:t> </a:t>
            </a:r>
            <a:r>
              <a:rPr lang="en-US" dirty="0" err="1"/>
              <a:t>pasur</a:t>
            </a:r>
            <a:r>
              <a:rPr lang="en-US" dirty="0"/>
              <a:t> </a:t>
            </a:r>
            <a:r>
              <a:rPr lang="en-US" dirty="0" err="1"/>
              <a:t>femije</a:t>
            </a:r>
            <a:r>
              <a:rPr lang="en-US" dirty="0"/>
              <a:t> </a:t>
            </a:r>
            <a:r>
              <a:rPr lang="en-US" dirty="0" err="1"/>
              <a:t>ose</a:t>
            </a:r>
            <a:r>
              <a:rPr lang="en-US" dirty="0"/>
              <a:t> </a:t>
            </a:r>
            <a:r>
              <a:rPr lang="en-US" dirty="0" err="1"/>
              <a:t>qe</a:t>
            </a:r>
            <a:r>
              <a:rPr lang="en-US" dirty="0"/>
              <a:t> e </a:t>
            </a:r>
            <a:r>
              <a:rPr lang="en-US" dirty="0" err="1"/>
              <a:t>kane</a:t>
            </a:r>
            <a:r>
              <a:rPr lang="en-US" dirty="0"/>
              <a:t> </a:t>
            </a:r>
            <a:r>
              <a:rPr lang="en-US" dirty="0" err="1"/>
              <a:t>pasur</a:t>
            </a:r>
            <a:r>
              <a:rPr lang="en-US" dirty="0"/>
              <a:t> </a:t>
            </a:r>
            <a:r>
              <a:rPr lang="en-US" dirty="0" err="1"/>
              <a:t>femijen</a:t>
            </a:r>
            <a:r>
              <a:rPr lang="en-US" dirty="0"/>
              <a:t> e pare pas </a:t>
            </a:r>
            <a:r>
              <a:rPr lang="en-US" dirty="0" err="1"/>
              <a:t>moshes</a:t>
            </a:r>
            <a:r>
              <a:rPr lang="en-US" dirty="0"/>
              <a:t> 30 </a:t>
            </a:r>
            <a:r>
              <a:rPr lang="en-US" dirty="0" err="1"/>
              <a:t>vjec</a:t>
            </a:r>
            <a:r>
              <a:rPr lang="en-US" dirty="0"/>
              <a:t> </a:t>
            </a:r>
            <a:r>
              <a:rPr lang="en-US" dirty="0" err="1"/>
              <a:t>kane</a:t>
            </a:r>
            <a:r>
              <a:rPr lang="en-US" dirty="0"/>
              <a:t> </a:t>
            </a:r>
            <a:r>
              <a:rPr lang="en-US" dirty="0" err="1"/>
              <a:t>nje</a:t>
            </a:r>
            <a:r>
              <a:rPr lang="en-US" dirty="0"/>
              <a:t> risk </a:t>
            </a:r>
            <a:r>
              <a:rPr lang="en-US" dirty="0" err="1"/>
              <a:t>lehtesisht</a:t>
            </a:r>
            <a:r>
              <a:rPr lang="en-US" dirty="0"/>
              <a:t> me </a:t>
            </a:r>
            <a:r>
              <a:rPr lang="en-US" dirty="0" err="1"/>
              <a:t>te</a:t>
            </a:r>
            <a:r>
              <a:rPr lang="en-US" dirty="0"/>
              <a:t> </a:t>
            </a:r>
            <a:r>
              <a:rPr lang="en-US" dirty="0" err="1"/>
              <a:t>larte</a:t>
            </a:r>
            <a:r>
              <a:rPr lang="en-US" dirty="0"/>
              <a:t> per </a:t>
            </a:r>
            <a:r>
              <a:rPr lang="en-US" dirty="0" err="1"/>
              <a:t>kancer</a:t>
            </a:r>
            <a:r>
              <a:rPr lang="en-US" dirty="0"/>
              <a:t> </a:t>
            </a:r>
            <a:r>
              <a:rPr lang="en-US" dirty="0" err="1"/>
              <a:t>gjiri</a:t>
            </a:r>
            <a:r>
              <a:rPr lang="en-US" dirty="0"/>
              <a:t>. </a:t>
            </a:r>
            <a:endParaRPr lang="sq-AL" dirty="0" smtClean="0"/>
          </a:p>
          <a:p>
            <a:endParaRPr lang="sq-AL" dirty="0"/>
          </a:p>
          <a:p>
            <a:r>
              <a:rPr lang="en-US" dirty="0" err="1" smtClean="0"/>
              <a:t>Shume</a:t>
            </a:r>
            <a:r>
              <a:rPr lang="en-US" dirty="0" smtClean="0"/>
              <a:t> </a:t>
            </a:r>
            <a:r>
              <a:rPr lang="en-US" dirty="0" err="1"/>
              <a:t>shtatzani</a:t>
            </a:r>
            <a:r>
              <a:rPr lang="en-US" dirty="0"/>
              <a:t> </a:t>
            </a:r>
            <a:r>
              <a:rPr lang="en-US" dirty="0" err="1"/>
              <a:t>dhe</a:t>
            </a:r>
            <a:r>
              <a:rPr lang="en-US" dirty="0"/>
              <a:t> </a:t>
            </a:r>
            <a:r>
              <a:rPr lang="en-US" dirty="0" err="1"/>
              <a:t>shtatzanite</a:t>
            </a:r>
            <a:r>
              <a:rPr lang="en-US" dirty="0"/>
              <a:t> ne </a:t>
            </a:r>
            <a:r>
              <a:rPr lang="en-US" dirty="0" err="1"/>
              <a:t>moshe</a:t>
            </a:r>
            <a:r>
              <a:rPr lang="en-US" dirty="0"/>
              <a:t> </a:t>
            </a:r>
            <a:r>
              <a:rPr lang="en-US" dirty="0" err="1"/>
              <a:t>te</a:t>
            </a:r>
            <a:r>
              <a:rPr lang="en-US" dirty="0"/>
              <a:t> </a:t>
            </a:r>
            <a:r>
              <a:rPr lang="en-US" dirty="0" err="1"/>
              <a:t>hereshme</a:t>
            </a:r>
            <a:r>
              <a:rPr lang="en-US" dirty="0"/>
              <a:t> </a:t>
            </a:r>
            <a:r>
              <a:rPr lang="en-US" dirty="0" err="1"/>
              <a:t>duket</a:t>
            </a:r>
            <a:r>
              <a:rPr lang="en-US" dirty="0"/>
              <a:t> se e </a:t>
            </a:r>
            <a:r>
              <a:rPr lang="en-US" dirty="0" err="1"/>
              <a:t>ulin</a:t>
            </a:r>
            <a:r>
              <a:rPr lang="en-US" dirty="0"/>
              <a:t> </a:t>
            </a:r>
            <a:r>
              <a:rPr lang="en-US" dirty="0" err="1"/>
              <a:t>riskun</a:t>
            </a:r>
            <a:r>
              <a:rPr lang="en-US" dirty="0"/>
              <a:t>. </a:t>
            </a:r>
            <a:r>
              <a:rPr lang="sq-AL" dirty="0" err="1" smtClean="0"/>
              <a:t>N</a:t>
            </a:r>
            <a:r>
              <a:rPr lang="en-US" dirty="0" err="1" smtClean="0"/>
              <a:t>doshta</a:t>
            </a:r>
            <a:r>
              <a:rPr lang="en-US" dirty="0" smtClean="0"/>
              <a:t> </a:t>
            </a:r>
            <a:r>
              <a:rPr lang="en-US" dirty="0" err="1"/>
              <a:t>kjo</a:t>
            </a:r>
            <a:r>
              <a:rPr lang="en-US" dirty="0"/>
              <a:t> </a:t>
            </a:r>
            <a:r>
              <a:rPr lang="en-US" dirty="0" err="1"/>
              <a:t>eshte</a:t>
            </a:r>
            <a:r>
              <a:rPr lang="en-US" dirty="0"/>
              <a:t> e </a:t>
            </a:r>
            <a:r>
              <a:rPr lang="en-US" dirty="0" err="1"/>
              <a:t>lidhur</a:t>
            </a:r>
            <a:r>
              <a:rPr lang="en-US" dirty="0"/>
              <a:t> me </a:t>
            </a:r>
            <a:r>
              <a:rPr lang="en-US" dirty="0" err="1"/>
              <a:t>uljen</a:t>
            </a:r>
            <a:r>
              <a:rPr lang="en-US" dirty="0"/>
              <a:t> e </a:t>
            </a:r>
            <a:r>
              <a:rPr lang="en-US" dirty="0" err="1"/>
              <a:t>numrit</a:t>
            </a:r>
            <a:r>
              <a:rPr lang="en-US" dirty="0"/>
              <a:t> total </a:t>
            </a:r>
            <a:r>
              <a:rPr lang="en-US" dirty="0" err="1"/>
              <a:t>te</a:t>
            </a:r>
            <a:r>
              <a:rPr lang="en-US" dirty="0"/>
              <a:t> </a:t>
            </a:r>
            <a:r>
              <a:rPr lang="en-US" dirty="0" err="1"/>
              <a:t>cikleve</a:t>
            </a:r>
            <a:r>
              <a:rPr lang="en-US" dirty="0"/>
              <a:t> </a:t>
            </a:r>
            <a:r>
              <a:rPr lang="en-US" dirty="0" err="1"/>
              <a:t>menstruale</a:t>
            </a:r>
            <a:r>
              <a:rPr lang="en-US" dirty="0"/>
              <a:t> </a:t>
            </a:r>
            <a:r>
              <a:rPr lang="en-US" dirty="0" err="1"/>
              <a:t>si</a:t>
            </a:r>
            <a:r>
              <a:rPr lang="en-US" dirty="0"/>
              <a:t> </a:t>
            </a:r>
            <a:r>
              <a:rPr lang="en-US" dirty="0" err="1"/>
              <a:t>pasoje</a:t>
            </a:r>
            <a:r>
              <a:rPr lang="en-US" dirty="0"/>
              <a:t> e </a:t>
            </a:r>
            <a:r>
              <a:rPr lang="en-US" dirty="0" err="1"/>
              <a:t>shtatzanive</a:t>
            </a:r>
            <a:r>
              <a:rPr lang="en-US" dirty="0"/>
              <a:t>.</a:t>
            </a:r>
            <a:endParaRPr lang="sq-AL" dirty="0"/>
          </a:p>
          <a:p>
            <a:endParaRPr lang="sq-A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t>Faktoret</a:t>
            </a:r>
            <a:r>
              <a:rPr lang="en-US" sz="3200" dirty="0" smtClean="0"/>
              <a:t> e </a:t>
            </a:r>
            <a:r>
              <a:rPr lang="en-US" sz="3200" dirty="0" err="1" smtClean="0"/>
              <a:t>riskut</a:t>
            </a:r>
            <a:r>
              <a:rPr lang="en-US" sz="3200" dirty="0" smtClean="0"/>
              <a:t> </a:t>
            </a:r>
            <a:r>
              <a:rPr lang="en-US" sz="3200" dirty="0" err="1" smtClean="0"/>
              <a:t>te</a:t>
            </a:r>
            <a:r>
              <a:rPr lang="en-US" sz="3200" dirty="0" smtClean="0"/>
              <a:t> </a:t>
            </a:r>
            <a:r>
              <a:rPr lang="en-US" sz="3200" dirty="0" err="1" smtClean="0"/>
              <a:t>lidhur</a:t>
            </a:r>
            <a:r>
              <a:rPr lang="en-US" sz="3200" dirty="0" smtClean="0"/>
              <a:t> me </a:t>
            </a:r>
            <a:r>
              <a:rPr lang="en-US" sz="3200" dirty="0" err="1" smtClean="0"/>
              <a:t>stilin</a:t>
            </a:r>
            <a:r>
              <a:rPr lang="en-US" sz="3200" dirty="0" smtClean="0"/>
              <a:t> e </a:t>
            </a:r>
            <a:r>
              <a:rPr lang="en-US" sz="3200" dirty="0" err="1" smtClean="0"/>
              <a:t>jeteses</a:t>
            </a:r>
            <a:r>
              <a:rPr lang="sq-AL" sz="3200" dirty="0" smtClean="0"/>
              <a:t/>
            </a:r>
            <a:br>
              <a:rPr lang="sq-AL" sz="3200" dirty="0" smtClean="0"/>
            </a:br>
            <a:r>
              <a:rPr lang="en-US" sz="3200" dirty="0" err="1" smtClean="0"/>
              <a:t>Mbipesha</a:t>
            </a:r>
            <a:r>
              <a:rPr lang="en-US" sz="3200" dirty="0" smtClean="0"/>
              <a:t> </a:t>
            </a:r>
            <a:r>
              <a:rPr lang="sq-AL" sz="3200" dirty="0" smtClean="0"/>
              <a:t>dhe ushqyerja</a:t>
            </a:r>
            <a:endParaRPr lang="sq-AL" sz="3200" dirty="0"/>
          </a:p>
        </p:txBody>
      </p:sp>
      <p:sp>
        <p:nvSpPr>
          <p:cNvPr id="3" name="Content Placeholder 2"/>
          <p:cNvSpPr>
            <a:spLocks noGrp="1"/>
          </p:cNvSpPr>
          <p:nvPr>
            <p:ph idx="1"/>
          </p:nvPr>
        </p:nvSpPr>
        <p:spPr>
          <a:xfrm>
            <a:off x="251520" y="1484784"/>
            <a:ext cx="8640960" cy="5112568"/>
          </a:xfrm>
        </p:spPr>
        <p:txBody>
          <a:bodyPr>
            <a:normAutofit/>
          </a:bodyPr>
          <a:lstStyle/>
          <a:p>
            <a:pPr>
              <a:buNone/>
            </a:pPr>
            <a:endParaRPr lang="sq-AL" sz="1600" dirty="0"/>
          </a:p>
          <a:p>
            <a:r>
              <a:rPr lang="en-US" sz="1600" dirty="0" err="1"/>
              <a:t>Rritja</a:t>
            </a:r>
            <a:r>
              <a:rPr lang="en-US" sz="1600" dirty="0"/>
              <a:t> e </a:t>
            </a:r>
            <a:r>
              <a:rPr lang="en-US" sz="1600" dirty="0" err="1"/>
              <a:t>riskut</a:t>
            </a:r>
            <a:r>
              <a:rPr lang="en-US" sz="1600" dirty="0"/>
              <a:t> per </a:t>
            </a:r>
            <a:r>
              <a:rPr lang="en-US" sz="1600" dirty="0" err="1"/>
              <a:t>kancer</a:t>
            </a:r>
            <a:r>
              <a:rPr lang="en-US" sz="1600" dirty="0"/>
              <a:t> </a:t>
            </a:r>
            <a:r>
              <a:rPr lang="en-US" sz="1600" dirty="0" err="1"/>
              <a:t>gjiri</a:t>
            </a:r>
            <a:r>
              <a:rPr lang="en-US" sz="1600" dirty="0"/>
              <a:t> </a:t>
            </a:r>
            <a:r>
              <a:rPr lang="en-US" sz="1600" dirty="0" err="1"/>
              <a:t>nga</a:t>
            </a:r>
            <a:r>
              <a:rPr lang="en-US" sz="1600" dirty="0"/>
              <a:t> </a:t>
            </a:r>
            <a:r>
              <a:rPr lang="en-US" sz="1600" b="1" u="sng" dirty="0" err="1"/>
              <a:t>mbipesha</a:t>
            </a:r>
            <a:r>
              <a:rPr lang="en-US" sz="1600" dirty="0"/>
              <a:t> </a:t>
            </a:r>
            <a:r>
              <a:rPr lang="en-US" sz="1600" dirty="0" err="1"/>
              <a:t>eshte</a:t>
            </a:r>
            <a:r>
              <a:rPr lang="en-US" sz="1600" dirty="0"/>
              <a:t> </a:t>
            </a:r>
            <a:r>
              <a:rPr lang="en-US" sz="1600" dirty="0" err="1"/>
              <a:t>sidomos</a:t>
            </a:r>
            <a:r>
              <a:rPr lang="en-US" sz="1600" dirty="0"/>
              <a:t> e </a:t>
            </a:r>
            <a:r>
              <a:rPr lang="en-US" sz="1600" dirty="0" err="1"/>
              <a:t>dukshme</a:t>
            </a:r>
            <a:r>
              <a:rPr lang="en-US" sz="1600" dirty="0"/>
              <a:t> pas menopauses. </a:t>
            </a:r>
            <a:endParaRPr lang="sq-AL" sz="1600" dirty="0" smtClean="0"/>
          </a:p>
          <a:p>
            <a:r>
              <a:rPr lang="en-US" sz="1600" dirty="0" smtClean="0"/>
              <a:t>Mesa </a:t>
            </a:r>
            <a:r>
              <a:rPr lang="en-US" sz="1600" dirty="0" err="1"/>
              <a:t>duket</a:t>
            </a:r>
            <a:r>
              <a:rPr lang="en-US" sz="1600" dirty="0"/>
              <a:t> </a:t>
            </a:r>
            <a:r>
              <a:rPr lang="en-US" sz="1600" dirty="0" err="1"/>
              <a:t>shpjegimi</a:t>
            </a:r>
            <a:r>
              <a:rPr lang="en-US" sz="1600" dirty="0"/>
              <a:t> </a:t>
            </a:r>
            <a:r>
              <a:rPr lang="en-US" sz="1600" dirty="0" err="1"/>
              <a:t>duhet</a:t>
            </a:r>
            <a:r>
              <a:rPr lang="en-US" sz="1600" dirty="0"/>
              <a:t> </a:t>
            </a:r>
            <a:r>
              <a:rPr lang="en-US" sz="1600" dirty="0" err="1"/>
              <a:t>te</a:t>
            </a:r>
            <a:r>
              <a:rPr lang="en-US" sz="1600" dirty="0"/>
              <a:t> </a:t>
            </a:r>
            <a:r>
              <a:rPr lang="en-US" sz="1600" dirty="0" err="1"/>
              <a:t>jete</a:t>
            </a:r>
            <a:r>
              <a:rPr lang="en-US" sz="1600" dirty="0"/>
              <a:t> </a:t>
            </a:r>
            <a:r>
              <a:rPr lang="en-US" sz="1600" dirty="0" err="1"/>
              <a:t>fakti</a:t>
            </a:r>
            <a:r>
              <a:rPr lang="en-US" sz="1600" dirty="0"/>
              <a:t> se </a:t>
            </a:r>
            <a:r>
              <a:rPr lang="en-US" sz="1600" dirty="0" err="1"/>
              <a:t>shumica</a:t>
            </a:r>
            <a:r>
              <a:rPr lang="en-US" sz="1600" dirty="0"/>
              <a:t> e </a:t>
            </a:r>
            <a:r>
              <a:rPr lang="en-US" sz="1600" dirty="0" err="1"/>
              <a:t>estrogenit</a:t>
            </a:r>
            <a:r>
              <a:rPr lang="en-US" sz="1600" dirty="0"/>
              <a:t> pas menopauses </a:t>
            </a:r>
            <a:r>
              <a:rPr lang="en-US" sz="1600" dirty="0" err="1"/>
              <a:t>vjen</a:t>
            </a:r>
            <a:r>
              <a:rPr lang="en-US" sz="1600" dirty="0"/>
              <a:t> </a:t>
            </a:r>
            <a:r>
              <a:rPr lang="en-US" sz="1600" dirty="0" err="1"/>
              <a:t>nga</a:t>
            </a:r>
            <a:r>
              <a:rPr lang="en-US" sz="1600" dirty="0"/>
              <a:t> </a:t>
            </a:r>
            <a:r>
              <a:rPr lang="en-US" sz="1600" dirty="0" err="1"/>
              <a:t>indi</a:t>
            </a:r>
            <a:r>
              <a:rPr lang="en-US" sz="1600" dirty="0"/>
              <a:t> </a:t>
            </a:r>
            <a:r>
              <a:rPr lang="en-US" sz="1600" dirty="0" err="1"/>
              <a:t>dhjamor</a:t>
            </a:r>
            <a:r>
              <a:rPr lang="en-US" sz="1600" dirty="0"/>
              <a:t> (</a:t>
            </a:r>
            <a:r>
              <a:rPr lang="en-US" sz="1600" dirty="0" err="1"/>
              <a:t>dhe</a:t>
            </a:r>
            <a:r>
              <a:rPr lang="en-US" sz="1600" dirty="0"/>
              <a:t> </a:t>
            </a:r>
            <a:r>
              <a:rPr lang="en-US" sz="1600" dirty="0" err="1"/>
              <a:t>jo</a:t>
            </a:r>
            <a:r>
              <a:rPr lang="en-US" sz="1600" dirty="0"/>
              <a:t> </a:t>
            </a:r>
            <a:r>
              <a:rPr lang="en-US" sz="1600" dirty="0" err="1"/>
              <a:t>nga</a:t>
            </a:r>
            <a:r>
              <a:rPr lang="en-US" sz="1600" dirty="0"/>
              <a:t> </a:t>
            </a:r>
            <a:r>
              <a:rPr lang="en-US" sz="1600" dirty="0" err="1"/>
              <a:t>vezoret</a:t>
            </a:r>
            <a:r>
              <a:rPr lang="en-US" sz="1600" dirty="0"/>
              <a:t>). </a:t>
            </a:r>
            <a:endParaRPr lang="sq-AL" sz="1600" dirty="0" smtClean="0"/>
          </a:p>
          <a:p>
            <a:r>
              <a:rPr lang="it-IT" sz="1600" dirty="0" smtClean="0"/>
              <a:t>Eshte </a:t>
            </a:r>
            <a:r>
              <a:rPr lang="it-IT" sz="1600" dirty="0"/>
              <a:t>verejtur se dhjami i shtuar ne zonen e belit eshte me i rrezikshem se ai ne zonen e kembeve. </a:t>
            </a:r>
            <a:endParaRPr lang="sq-AL" sz="1600" dirty="0" smtClean="0"/>
          </a:p>
          <a:p>
            <a:r>
              <a:rPr lang="it-IT" sz="1600" dirty="0" smtClean="0"/>
              <a:t>Kontrolli </a:t>
            </a:r>
            <a:r>
              <a:rPr lang="it-IT" sz="1600" dirty="0"/>
              <a:t>i dietes dhe aktiviteti fizik mund te mb ajne ne kontroll depozitimin e indit dhjamor dhe mund te parandalojne ne kete menyre nje perqindje te kancereve te gjirit.</a:t>
            </a:r>
            <a:endParaRPr lang="sq-AL" sz="1600" dirty="0"/>
          </a:p>
          <a:p>
            <a:pPr>
              <a:buNone/>
            </a:pPr>
            <a:r>
              <a:rPr lang="it-IT" sz="1600" dirty="0"/>
              <a:t> </a:t>
            </a:r>
            <a:endParaRPr lang="sq-AL" sz="1600" dirty="0"/>
          </a:p>
          <a:p>
            <a:r>
              <a:rPr lang="it-IT" sz="1600" b="1" i="1" dirty="0"/>
              <a:t>Aktiviteti fizik</a:t>
            </a:r>
            <a:endParaRPr lang="sq-AL" sz="1600" b="1" i="1" dirty="0"/>
          </a:p>
          <a:p>
            <a:r>
              <a:rPr lang="it-IT" sz="1600" dirty="0"/>
              <a:t>Jane duke u shtuar faktet qe deshmojne se aktiviteti fizik ne formen e ushtrimeve e ul riskun per kancer gjiri. </a:t>
            </a:r>
            <a:endParaRPr lang="sq-AL" sz="1600" dirty="0"/>
          </a:p>
          <a:p>
            <a:endParaRPr lang="sq-AL" sz="1600" dirty="0"/>
          </a:p>
          <a:p>
            <a:r>
              <a:rPr lang="en-US" sz="1600" b="1" i="1" dirty="0" err="1"/>
              <a:t>Dieta</a:t>
            </a:r>
            <a:r>
              <a:rPr lang="en-US" sz="1600" b="1" i="1" dirty="0"/>
              <a:t> </a:t>
            </a:r>
            <a:r>
              <a:rPr lang="en-US" sz="1600" b="1" i="1" dirty="0" err="1"/>
              <a:t>dhe</a:t>
            </a:r>
            <a:r>
              <a:rPr lang="en-US" sz="1600" b="1" i="1" dirty="0"/>
              <a:t> </a:t>
            </a:r>
            <a:r>
              <a:rPr lang="en-US" sz="1600" b="1" i="1" dirty="0" err="1"/>
              <a:t>vitaminat</a:t>
            </a:r>
            <a:endParaRPr lang="sq-AL" sz="1600" b="1" i="1" dirty="0"/>
          </a:p>
          <a:p>
            <a:r>
              <a:rPr lang="en-US" sz="1600" dirty="0"/>
              <a:t>Jane </a:t>
            </a:r>
            <a:r>
              <a:rPr lang="en-US" sz="1600" dirty="0" err="1"/>
              <a:t>kryer</a:t>
            </a:r>
            <a:r>
              <a:rPr lang="en-US" sz="1600" dirty="0"/>
              <a:t> </a:t>
            </a:r>
            <a:r>
              <a:rPr lang="en-US" sz="1600" dirty="0" err="1"/>
              <a:t>shume</a:t>
            </a:r>
            <a:r>
              <a:rPr lang="en-US" sz="1600" dirty="0"/>
              <a:t> </a:t>
            </a:r>
            <a:r>
              <a:rPr lang="en-US" sz="1600" dirty="0" err="1"/>
              <a:t>studime</a:t>
            </a:r>
            <a:r>
              <a:rPr lang="en-US" sz="1600" dirty="0"/>
              <a:t> per </a:t>
            </a:r>
            <a:r>
              <a:rPr lang="en-US" sz="1600" dirty="0" err="1"/>
              <a:t>te</a:t>
            </a:r>
            <a:r>
              <a:rPr lang="en-US" sz="1600" dirty="0"/>
              <a:t> </a:t>
            </a:r>
            <a:r>
              <a:rPr lang="en-US" sz="1600" dirty="0" err="1"/>
              <a:t>gjetur</a:t>
            </a:r>
            <a:r>
              <a:rPr lang="en-US" sz="1600" dirty="0"/>
              <a:t> </a:t>
            </a:r>
            <a:r>
              <a:rPr lang="en-US" sz="1600" dirty="0" err="1"/>
              <a:t>nje</a:t>
            </a:r>
            <a:r>
              <a:rPr lang="en-US" sz="1600" dirty="0"/>
              <a:t> </a:t>
            </a:r>
            <a:r>
              <a:rPr lang="en-US" sz="1600" dirty="0" err="1"/>
              <a:t>lidhje</a:t>
            </a:r>
            <a:r>
              <a:rPr lang="en-US" sz="1600" dirty="0"/>
              <a:t> </a:t>
            </a:r>
            <a:r>
              <a:rPr lang="en-US" sz="1600" dirty="0" err="1"/>
              <a:t>mes</a:t>
            </a:r>
            <a:r>
              <a:rPr lang="en-US" sz="1600" dirty="0"/>
              <a:t> </a:t>
            </a:r>
            <a:r>
              <a:rPr lang="en-US" sz="1600" dirty="0" err="1"/>
              <a:t>disa</a:t>
            </a:r>
            <a:r>
              <a:rPr lang="en-US" sz="1600" dirty="0"/>
              <a:t> </a:t>
            </a:r>
            <a:r>
              <a:rPr lang="en-US" sz="1600" dirty="0" err="1"/>
              <a:t>lloje</a:t>
            </a:r>
            <a:r>
              <a:rPr lang="en-US" sz="1600" dirty="0"/>
              <a:t> </a:t>
            </a:r>
            <a:r>
              <a:rPr lang="en-US" sz="1600" dirty="0" err="1"/>
              <a:t>dietash</a:t>
            </a:r>
            <a:r>
              <a:rPr lang="en-US" sz="1600" dirty="0"/>
              <a:t> </a:t>
            </a:r>
            <a:r>
              <a:rPr lang="en-US" sz="1600" dirty="0" err="1"/>
              <a:t>dhe</a:t>
            </a:r>
            <a:r>
              <a:rPr lang="en-US" sz="1600" dirty="0"/>
              <a:t> </a:t>
            </a:r>
            <a:r>
              <a:rPr lang="en-US" sz="1600" dirty="0" err="1"/>
              <a:t>kancerit</a:t>
            </a:r>
            <a:r>
              <a:rPr lang="en-US" sz="1600" dirty="0"/>
              <a:t> </a:t>
            </a:r>
            <a:r>
              <a:rPr lang="en-US" sz="1600" dirty="0" err="1"/>
              <a:t>por</a:t>
            </a:r>
            <a:r>
              <a:rPr lang="en-US" sz="1600" dirty="0"/>
              <a:t> </a:t>
            </a:r>
            <a:r>
              <a:rPr lang="en-US" sz="1600" dirty="0" err="1"/>
              <a:t>rezulatet</a:t>
            </a:r>
            <a:r>
              <a:rPr lang="en-US" sz="1600" dirty="0"/>
              <a:t> </a:t>
            </a:r>
            <a:r>
              <a:rPr lang="en-US" sz="1600" dirty="0" err="1"/>
              <a:t>ende</a:t>
            </a:r>
            <a:r>
              <a:rPr lang="en-US" sz="1600" dirty="0"/>
              <a:t> </a:t>
            </a:r>
            <a:r>
              <a:rPr lang="en-US" sz="1600" dirty="0" err="1"/>
              <a:t>nuk</a:t>
            </a:r>
            <a:r>
              <a:rPr lang="en-US" sz="1600" dirty="0"/>
              <a:t> </a:t>
            </a:r>
            <a:r>
              <a:rPr lang="en-US" sz="1600" dirty="0" err="1"/>
              <a:t>jane</a:t>
            </a:r>
            <a:r>
              <a:rPr lang="en-US" sz="1600" dirty="0"/>
              <a:t> </a:t>
            </a:r>
            <a:r>
              <a:rPr lang="en-US" sz="1600" dirty="0" err="1"/>
              <a:t>te</a:t>
            </a:r>
            <a:r>
              <a:rPr lang="en-US" sz="1600" dirty="0"/>
              <a:t> </a:t>
            </a:r>
            <a:r>
              <a:rPr lang="en-US" sz="1600" dirty="0" err="1"/>
              <a:t>forta</a:t>
            </a:r>
            <a:r>
              <a:rPr lang="en-US" sz="1600" dirty="0"/>
              <a:t> </a:t>
            </a:r>
            <a:r>
              <a:rPr lang="en-US" sz="1600" dirty="0" err="1"/>
              <a:t>dhe</a:t>
            </a:r>
            <a:r>
              <a:rPr lang="en-US" sz="1600" dirty="0"/>
              <a:t> </a:t>
            </a:r>
            <a:r>
              <a:rPr lang="en-US" sz="1600" dirty="0" err="1"/>
              <a:t>konkluzive</a:t>
            </a:r>
            <a:r>
              <a:rPr lang="en-US" sz="1600" dirty="0"/>
              <a:t>. </a:t>
            </a:r>
            <a:r>
              <a:rPr lang="en-US" sz="1600" dirty="0" err="1" smtClean="0"/>
              <a:t>Gjithashtu</a:t>
            </a:r>
            <a:r>
              <a:rPr lang="en-US" sz="1600" dirty="0" smtClean="0"/>
              <a:t> </a:t>
            </a:r>
            <a:r>
              <a:rPr lang="en-US" sz="1600" dirty="0" err="1"/>
              <a:t>duket</a:t>
            </a:r>
            <a:r>
              <a:rPr lang="en-US" sz="1600" dirty="0"/>
              <a:t> se </a:t>
            </a:r>
            <a:r>
              <a:rPr lang="en-US" sz="1600" dirty="0" err="1"/>
              <a:t>kalorite</a:t>
            </a:r>
            <a:r>
              <a:rPr lang="en-US" sz="1600" dirty="0"/>
              <a:t> </a:t>
            </a:r>
            <a:r>
              <a:rPr lang="en-US" sz="1600" dirty="0" err="1"/>
              <a:t>ditore</a:t>
            </a:r>
            <a:r>
              <a:rPr lang="en-US" sz="1600" dirty="0"/>
              <a:t> </a:t>
            </a:r>
            <a:r>
              <a:rPr lang="en-US" sz="1600" dirty="0" err="1"/>
              <a:t>kane</a:t>
            </a:r>
            <a:r>
              <a:rPr lang="en-US" sz="1600" dirty="0"/>
              <a:t> </a:t>
            </a:r>
            <a:r>
              <a:rPr lang="en-US" sz="1600" dirty="0" err="1"/>
              <a:t>nje</a:t>
            </a:r>
            <a:r>
              <a:rPr lang="en-US" sz="1600" dirty="0"/>
              <a:t> </a:t>
            </a:r>
            <a:r>
              <a:rPr lang="en-US" sz="1600" dirty="0" err="1"/>
              <a:t>lidhje</a:t>
            </a:r>
            <a:r>
              <a:rPr lang="en-US" sz="1600" dirty="0"/>
              <a:t> </a:t>
            </a:r>
            <a:r>
              <a:rPr lang="en-US" sz="1600" dirty="0" err="1"/>
              <a:t>te</a:t>
            </a:r>
            <a:r>
              <a:rPr lang="en-US" sz="1600" dirty="0"/>
              <a:t> </a:t>
            </a:r>
            <a:r>
              <a:rPr lang="en-US" sz="1600" dirty="0" err="1"/>
              <a:t>lehte</a:t>
            </a:r>
            <a:r>
              <a:rPr lang="en-US" sz="1600" dirty="0"/>
              <a:t> me </a:t>
            </a:r>
            <a:r>
              <a:rPr lang="en-US" sz="1600" dirty="0" err="1"/>
              <a:t>kancerin</a:t>
            </a:r>
            <a:r>
              <a:rPr lang="en-US" sz="1600" dirty="0"/>
              <a:t> e </a:t>
            </a:r>
            <a:r>
              <a:rPr lang="en-US" sz="1600" dirty="0" err="1"/>
              <a:t>gjirit</a:t>
            </a:r>
            <a:r>
              <a:rPr lang="en-US" sz="1600" dirty="0"/>
              <a:t> </a:t>
            </a:r>
            <a:r>
              <a:rPr lang="en-US" sz="1600" dirty="0" err="1"/>
              <a:t>ndoshta</a:t>
            </a:r>
            <a:r>
              <a:rPr lang="en-US" sz="1600" dirty="0"/>
              <a:t> </a:t>
            </a:r>
            <a:r>
              <a:rPr lang="en-US" sz="1600" dirty="0" err="1"/>
              <a:t>permes</a:t>
            </a:r>
            <a:r>
              <a:rPr lang="en-US" sz="1600" dirty="0"/>
              <a:t> </a:t>
            </a:r>
            <a:r>
              <a:rPr lang="en-US" sz="1600" dirty="0" err="1"/>
              <a:t>krijimit</a:t>
            </a:r>
            <a:r>
              <a:rPr lang="en-US" sz="1600" dirty="0"/>
              <a:t> </a:t>
            </a:r>
            <a:r>
              <a:rPr lang="en-US" sz="1600" dirty="0" err="1"/>
              <a:t>te</a:t>
            </a:r>
            <a:r>
              <a:rPr lang="en-US" sz="1600" dirty="0"/>
              <a:t> </a:t>
            </a:r>
            <a:r>
              <a:rPr lang="en-US" sz="1600" dirty="0" err="1"/>
              <a:t>mbipeshes</a:t>
            </a:r>
            <a:r>
              <a:rPr lang="en-US" sz="1600" dirty="0"/>
              <a:t>. </a:t>
            </a:r>
            <a:endParaRPr lang="sq-AL" sz="1600" dirty="0"/>
          </a:p>
          <a:p>
            <a:pPr>
              <a:buNone/>
            </a:pPr>
            <a:endParaRPr lang="sq-AL"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err="1" smtClean="0"/>
              <a:t>Faktoret</a:t>
            </a:r>
            <a:r>
              <a:rPr lang="en-US" sz="3600" dirty="0" smtClean="0"/>
              <a:t> e </a:t>
            </a:r>
            <a:r>
              <a:rPr lang="en-US" sz="3600" dirty="0" err="1" smtClean="0"/>
              <a:t>riskut</a:t>
            </a:r>
            <a:r>
              <a:rPr lang="en-US" sz="3600" dirty="0" smtClean="0"/>
              <a:t> </a:t>
            </a:r>
            <a:r>
              <a:rPr lang="en-US" sz="3600" dirty="0" err="1" smtClean="0"/>
              <a:t>te</a:t>
            </a:r>
            <a:r>
              <a:rPr lang="en-US" sz="3600" dirty="0" smtClean="0"/>
              <a:t> </a:t>
            </a:r>
            <a:r>
              <a:rPr lang="en-US" sz="3600" dirty="0" err="1" smtClean="0"/>
              <a:t>lidhur</a:t>
            </a:r>
            <a:r>
              <a:rPr lang="en-US" sz="3600" dirty="0" smtClean="0"/>
              <a:t> me </a:t>
            </a:r>
            <a:r>
              <a:rPr lang="en-US" sz="3600" dirty="0" err="1" smtClean="0"/>
              <a:t>stilin</a:t>
            </a:r>
            <a:r>
              <a:rPr lang="en-US" sz="3600" dirty="0" smtClean="0"/>
              <a:t> e </a:t>
            </a:r>
            <a:r>
              <a:rPr lang="en-US" sz="3600" dirty="0" err="1" smtClean="0"/>
              <a:t>jeteses</a:t>
            </a:r>
            <a:r>
              <a:rPr lang="en-US" sz="3600" dirty="0" smtClean="0"/>
              <a:t> </a:t>
            </a:r>
            <a:r>
              <a:rPr lang="sq-AL" sz="3600" dirty="0" smtClean="0"/>
              <a:t/>
            </a:r>
            <a:br>
              <a:rPr lang="sq-AL" sz="3600" dirty="0" smtClean="0"/>
            </a:br>
            <a:r>
              <a:rPr lang="it-IT" sz="3600" dirty="0" smtClean="0"/>
              <a:t>Alkooli </a:t>
            </a:r>
            <a:r>
              <a:rPr lang="sq-AL" sz="3600" dirty="0" smtClean="0"/>
              <a:t>dhe duhanpirja </a:t>
            </a:r>
            <a:endParaRPr lang="sq-AL" dirty="0"/>
          </a:p>
        </p:txBody>
      </p:sp>
      <p:sp>
        <p:nvSpPr>
          <p:cNvPr id="3" name="Content Placeholder 2"/>
          <p:cNvSpPr>
            <a:spLocks noGrp="1"/>
          </p:cNvSpPr>
          <p:nvPr>
            <p:ph idx="1"/>
          </p:nvPr>
        </p:nvSpPr>
        <p:spPr/>
        <p:txBody>
          <a:bodyPr>
            <a:normAutofit fontScale="77500" lnSpcReduction="20000"/>
          </a:bodyPr>
          <a:lstStyle/>
          <a:p>
            <a:r>
              <a:rPr lang="sq-AL" dirty="0" smtClean="0"/>
              <a:t>Alkooli</a:t>
            </a:r>
          </a:p>
          <a:p>
            <a:pPr lvl="1"/>
            <a:r>
              <a:rPr lang="it-IT" dirty="0" smtClean="0"/>
              <a:t>Konsumi </a:t>
            </a:r>
            <a:r>
              <a:rPr lang="it-IT" dirty="0"/>
              <a:t>i alkoolit eshte pare te jete i lidhur qarte me riskun e rritur per kancer gjiri dhe rritja e riskut ndjek volumin e alkoolit te konsumuar. Nje gote ne dite nuk e rrit  ne menyre sinjifikative riskun, por ato qe pijne 2-5 gota ne dite e kane riskun 50% me te larte. Te mos harrojme alkooli i tepruar rrit riskun edhe per kancere te tjere si i gojes fytit ezofagut dhe heparit. </a:t>
            </a:r>
            <a:endParaRPr lang="sq-AL" dirty="0" smtClean="0"/>
          </a:p>
          <a:p>
            <a:pPr lvl="1">
              <a:buNone/>
            </a:pPr>
            <a:endParaRPr lang="sq-AL" dirty="0" smtClean="0"/>
          </a:p>
          <a:p>
            <a:r>
              <a:rPr lang="en-US" dirty="0" err="1" smtClean="0"/>
              <a:t>Duhanpirja</a:t>
            </a:r>
            <a:endParaRPr lang="sq-AL" dirty="0"/>
          </a:p>
          <a:p>
            <a:pPr lvl="1"/>
            <a:r>
              <a:rPr lang="en-US" dirty="0" err="1"/>
              <a:t>Nuk</a:t>
            </a:r>
            <a:r>
              <a:rPr lang="en-US" dirty="0"/>
              <a:t> ka </a:t>
            </a:r>
            <a:r>
              <a:rPr lang="en-US" dirty="0" err="1"/>
              <a:t>te</a:t>
            </a:r>
            <a:r>
              <a:rPr lang="en-US" dirty="0"/>
              <a:t> </a:t>
            </a:r>
            <a:r>
              <a:rPr lang="en-US" dirty="0" err="1"/>
              <a:t>dhena</a:t>
            </a:r>
            <a:r>
              <a:rPr lang="en-US" dirty="0"/>
              <a:t> </a:t>
            </a:r>
            <a:r>
              <a:rPr lang="en-US" dirty="0" err="1"/>
              <a:t>konkluzive</a:t>
            </a:r>
            <a:r>
              <a:rPr lang="en-US" dirty="0"/>
              <a:t> per </a:t>
            </a:r>
            <a:r>
              <a:rPr lang="en-US" dirty="0" err="1"/>
              <a:t>nje</a:t>
            </a:r>
            <a:r>
              <a:rPr lang="en-US" dirty="0"/>
              <a:t> </a:t>
            </a:r>
            <a:r>
              <a:rPr lang="en-US" dirty="0" err="1"/>
              <a:t>lidhje</a:t>
            </a:r>
            <a:r>
              <a:rPr lang="en-US" dirty="0"/>
              <a:t> </a:t>
            </a:r>
            <a:r>
              <a:rPr lang="en-US" dirty="0" err="1"/>
              <a:t>mes</a:t>
            </a:r>
            <a:r>
              <a:rPr lang="en-US" dirty="0"/>
              <a:t> </a:t>
            </a:r>
            <a:r>
              <a:rPr lang="en-US" dirty="0" err="1"/>
              <a:t>duhanit</a:t>
            </a:r>
            <a:r>
              <a:rPr lang="en-US" dirty="0"/>
              <a:t> </a:t>
            </a:r>
            <a:r>
              <a:rPr lang="en-US" dirty="0" err="1"/>
              <a:t>dhe</a:t>
            </a:r>
            <a:r>
              <a:rPr lang="en-US" dirty="0"/>
              <a:t> </a:t>
            </a:r>
            <a:r>
              <a:rPr lang="en-US" dirty="0" err="1"/>
              <a:t>kancerit</a:t>
            </a:r>
            <a:r>
              <a:rPr lang="en-US" dirty="0"/>
              <a:t> </a:t>
            </a:r>
            <a:r>
              <a:rPr lang="en-US" dirty="0" err="1"/>
              <a:t>te</a:t>
            </a:r>
            <a:r>
              <a:rPr lang="en-US" dirty="0"/>
              <a:t> </a:t>
            </a:r>
            <a:r>
              <a:rPr lang="en-US" dirty="0" err="1"/>
              <a:t>gjirit</a:t>
            </a:r>
            <a:r>
              <a:rPr lang="en-US" dirty="0"/>
              <a:t>. </a:t>
            </a:r>
            <a:r>
              <a:rPr lang="en-US" dirty="0" err="1"/>
              <a:t>Disa</a:t>
            </a:r>
            <a:r>
              <a:rPr lang="en-US" dirty="0"/>
              <a:t> </a:t>
            </a:r>
            <a:r>
              <a:rPr lang="en-US" dirty="0" err="1"/>
              <a:t>studime</a:t>
            </a:r>
            <a:r>
              <a:rPr lang="en-US" dirty="0"/>
              <a:t> </a:t>
            </a:r>
            <a:r>
              <a:rPr lang="en-US" dirty="0" err="1"/>
              <a:t>kane</a:t>
            </a:r>
            <a:r>
              <a:rPr lang="en-US" dirty="0"/>
              <a:t> </a:t>
            </a:r>
            <a:r>
              <a:rPr lang="en-US" dirty="0" err="1"/>
              <a:t>gjetur</a:t>
            </a:r>
            <a:r>
              <a:rPr lang="en-US" dirty="0"/>
              <a:t> </a:t>
            </a:r>
            <a:r>
              <a:rPr lang="en-US" dirty="0" err="1"/>
              <a:t>lidhje</a:t>
            </a:r>
            <a:r>
              <a:rPr lang="en-US" dirty="0"/>
              <a:t> </a:t>
            </a:r>
            <a:r>
              <a:rPr lang="en-US" dirty="0" err="1"/>
              <a:t>por</a:t>
            </a:r>
            <a:r>
              <a:rPr lang="en-US" dirty="0"/>
              <a:t> </a:t>
            </a:r>
            <a:r>
              <a:rPr lang="en-US" dirty="0" err="1"/>
              <a:t>ende</a:t>
            </a:r>
            <a:r>
              <a:rPr lang="en-US" dirty="0"/>
              <a:t> </a:t>
            </a:r>
            <a:r>
              <a:rPr lang="en-US" dirty="0" err="1"/>
              <a:t>kjo</a:t>
            </a:r>
            <a:r>
              <a:rPr lang="en-US" dirty="0"/>
              <a:t> </a:t>
            </a:r>
            <a:r>
              <a:rPr lang="en-US" dirty="0" err="1"/>
              <a:t>kundershtohet</a:t>
            </a:r>
            <a:r>
              <a:rPr lang="en-US" dirty="0"/>
              <a:t> </a:t>
            </a:r>
            <a:r>
              <a:rPr lang="en-US" dirty="0" err="1"/>
              <a:t>nga</a:t>
            </a:r>
            <a:r>
              <a:rPr lang="en-US" dirty="0"/>
              <a:t> </a:t>
            </a:r>
            <a:r>
              <a:rPr lang="en-US" dirty="0" err="1"/>
              <a:t>studime</a:t>
            </a:r>
            <a:r>
              <a:rPr lang="en-US" dirty="0"/>
              <a:t> </a:t>
            </a:r>
            <a:r>
              <a:rPr lang="en-US" dirty="0" err="1"/>
              <a:t>te</a:t>
            </a:r>
            <a:r>
              <a:rPr lang="en-US" dirty="0"/>
              <a:t> </a:t>
            </a:r>
            <a:r>
              <a:rPr lang="en-US" dirty="0" err="1"/>
              <a:t>tjera</a:t>
            </a:r>
            <a:r>
              <a:rPr lang="en-US" dirty="0"/>
              <a:t>.</a:t>
            </a:r>
            <a:endParaRPr lang="sq-AL" dirty="0"/>
          </a:p>
          <a:p>
            <a:pPr lvl="1"/>
            <a:r>
              <a:rPr lang="it-IT" dirty="0"/>
              <a:t>Ministria e shendetsise e SHBA ne 2006 konkludonte se ka te dhena jot e mjaftueshme ne kete fushe.</a:t>
            </a:r>
            <a:endParaRPr lang="sq-AL" dirty="0"/>
          </a:p>
          <a:p>
            <a:endParaRPr lang="sq-AL" dirty="0"/>
          </a:p>
          <a:p>
            <a:endParaRPr lang="sq-A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Faktore te tjere nen studim </a:t>
            </a:r>
            <a:endParaRPr lang="sq-AL" dirty="0"/>
          </a:p>
        </p:txBody>
      </p:sp>
      <p:sp>
        <p:nvSpPr>
          <p:cNvPr id="3" name="Content Placeholder 2"/>
          <p:cNvSpPr>
            <a:spLocks noGrp="1"/>
          </p:cNvSpPr>
          <p:nvPr>
            <p:ph idx="1"/>
          </p:nvPr>
        </p:nvSpPr>
        <p:spPr/>
        <p:txBody>
          <a:bodyPr>
            <a:normAutofit fontScale="85000" lnSpcReduction="20000"/>
          </a:bodyPr>
          <a:lstStyle/>
          <a:p>
            <a:r>
              <a:rPr lang="it-IT" dirty="0"/>
              <a:t>Puna naten </a:t>
            </a:r>
            <a:endParaRPr lang="sq-AL" dirty="0"/>
          </a:p>
          <a:p>
            <a:pPr lvl="1"/>
            <a:r>
              <a:rPr lang="it-IT" dirty="0"/>
              <a:t>Disa studime te koheve te fundit sugjerojne se grate qe punojne naten si psh infermjeret e turnit te nates kane nje rrisk me te larte te kancerit te gjirit. Edhe ne kete rast te dhenat jane te pamjaftueshme, pavaresisht teorive te lidhura me influencen e hormoneve te tilla si melatonina, nje hormon i ndikuar nga driat e diellit, gjate punes naten.</a:t>
            </a:r>
            <a:endParaRPr lang="sq-AL" dirty="0"/>
          </a:p>
          <a:p>
            <a:pPr>
              <a:buNone/>
            </a:pPr>
            <a:r>
              <a:rPr lang="it-IT" dirty="0"/>
              <a:t> </a:t>
            </a:r>
            <a:endParaRPr lang="sq-AL" dirty="0"/>
          </a:p>
          <a:p>
            <a:r>
              <a:rPr lang="it-IT" dirty="0"/>
              <a:t>Antiperspirantet, rexhisenat dhe impantet e silikonit</a:t>
            </a:r>
            <a:endParaRPr lang="sq-AL" dirty="0"/>
          </a:p>
          <a:p>
            <a:pPr lvl="1"/>
            <a:r>
              <a:rPr lang="it-IT" dirty="0"/>
              <a:t>Ende nuk ka studime shkencore qe te mbeshtesin teorine se antiperspirantet apo deodorantet qe perdoren ne sqetulla mun dte rrisin riskun per kancer gjiri. E njejta gje vlen edhe per rexhisenat apo implantet e silikonit</a:t>
            </a:r>
            <a:endParaRPr lang="sq-AL" dirty="0"/>
          </a:p>
          <a:p>
            <a:endParaRPr lang="sq-A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Tipet</a:t>
            </a:r>
            <a:r>
              <a:rPr lang="en-US" dirty="0" smtClean="0"/>
              <a:t> e </a:t>
            </a:r>
            <a:r>
              <a:rPr lang="en-US" dirty="0" err="1" smtClean="0"/>
              <a:t>kancerit</a:t>
            </a:r>
            <a:r>
              <a:rPr lang="en-US" dirty="0" smtClean="0"/>
              <a:t> </a:t>
            </a:r>
            <a:r>
              <a:rPr lang="en-US" dirty="0" err="1" smtClean="0"/>
              <a:t>te</a:t>
            </a:r>
            <a:r>
              <a:rPr lang="en-US" dirty="0" smtClean="0"/>
              <a:t> </a:t>
            </a:r>
            <a:r>
              <a:rPr lang="en-US" dirty="0" err="1" smtClean="0"/>
              <a:t>gjirit</a:t>
            </a:r>
            <a:endParaRPr lang="sq-AL" dirty="0"/>
          </a:p>
        </p:txBody>
      </p:sp>
      <p:sp>
        <p:nvSpPr>
          <p:cNvPr id="3" name="Content Placeholder 2"/>
          <p:cNvSpPr>
            <a:spLocks noGrp="1"/>
          </p:cNvSpPr>
          <p:nvPr>
            <p:ph idx="1"/>
          </p:nvPr>
        </p:nvSpPr>
        <p:spPr>
          <a:xfrm>
            <a:off x="457200" y="2348880"/>
            <a:ext cx="8229600" cy="3777283"/>
          </a:xfrm>
        </p:spPr>
        <p:txBody>
          <a:bodyPr/>
          <a:lstStyle/>
          <a:p>
            <a:r>
              <a:rPr lang="en-US" dirty="0" err="1" smtClean="0"/>
              <a:t>Kanceri</a:t>
            </a:r>
            <a:r>
              <a:rPr lang="en-US" dirty="0" smtClean="0"/>
              <a:t> </a:t>
            </a:r>
            <a:r>
              <a:rPr lang="en-US" dirty="0" err="1" smtClean="0"/>
              <a:t>duktal</a:t>
            </a:r>
            <a:r>
              <a:rPr lang="en-US" dirty="0" smtClean="0"/>
              <a:t>; </a:t>
            </a:r>
            <a:r>
              <a:rPr lang="en-US" dirty="0" err="1" smtClean="0"/>
              <a:t>prek</a:t>
            </a:r>
            <a:r>
              <a:rPr lang="en-US" dirty="0" smtClean="0"/>
              <a:t> </a:t>
            </a:r>
            <a:r>
              <a:rPr lang="en-US" dirty="0" err="1" smtClean="0"/>
              <a:t>qelizat</a:t>
            </a:r>
            <a:r>
              <a:rPr lang="en-US" dirty="0" smtClean="0"/>
              <a:t> e </a:t>
            </a:r>
            <a:r>
              <a:rPr lang="en-US" dirty="0" err="1" smtClean="0"/>
              <a:t>duktuseve</a:t>
            </a:r>
            <a:r>
              <a:rPr lang="en-US" dirty="0" smtClean="0"/>
              <a:t> </a:t>
            </a:r>
            <a:r>
              <a:rPr lang="en-US" dirty="0" err="1" smtClean="0"/>
              <a:t>dhe</a:t>
            </a:r>
            <a:r>
              <a:rPr lang="en-US" dirty="0" smtClean="0"/>
              <a:t> </a:t>
            </a:r>
            <a:r>
              <a:rPr lang="en-US" dirty="0" err="1" smtClean="0"/>
              <a:t>eshte</a:t>
            </a:r>
            <a:r>
              <a:rPr lang="en-US" dirty="0" smtClean="0"/>
              <a:t> </a:t>
            </a:r>
            <a:r>
              <a:rPr lang="en-US" dirty="0" err="1" smtClean="0"/>
              <a:t>kanceri</a:t>
            </a:r>
            <a:r>
              <a:rPr lang="en-US" dirty="0" smtClean="0"/>
              <a:t> me I </a:t>
            </a:r>
            <a:r>
              <a:rPr lang="en-US" dirty="0" err="1" smtClean="0"/>
              <a:t>shpeshte</a:t>
            </a:r>
            <a:r>
              <a:rPr lang="en-US" dirty="0" smtClean="0"/>
              <a:t> I </a:t>
            </a:r>
            <a:r>
              <a:rPr lang="en-US" dirty="0" err="1" smtClean="0"/>
              <a:t>gjirit</a:t>
            </a:r>
            <a:r>
              <a:rPr lang="en-US" dirty="0" smtClean="0"/>
              <a:t> </a:t>
            </a:r>
          </a:p>
          <a:p>
            <a:r>
              <a:rPr lang="en-US" dirty="0" err="1" smtClean="0"/>
              <a:t>Kanceri</a:t>
            </a:r>
            <a:r>
              <a:rPr lang="en-US" dirty="0" smtClean="0"/>
              <a:t> lobular; e ka </a:t>
            </a:r>
            <a:r>
              <a:rPr lang="en-US" dirty="0" err="1" smtClean="0"/>
              <a:t>origjinen</a:t>
            </a:r>
            <a:r>
              <a:rPr lang="en-US" dirty="0" smtClean="0"/>
              <a:t> </a:t>
            </a:r>
            <a:r>
              <a:rPr lang="en-US" dirty="0" err="1" smtClean="0"/>
              <a:t>nga</a:t>
            </a:r>
            <a:r>
              <a:rPr lang="en-US" dirty="0" smtClean="0"/>
              <a:t> </a:t>
            </a:r>
            <a:r>
              <a:rPr lang="en-US" dirty="0" err="1" smtClean="0"/>
              <a:t>qelizat</a:t>
            </a:r>
            <a:r>
              <a:rPr lang="en-US" dirty="0" smtClean="0"/>
              <a:t> </a:t>
            </a:r>
            <a:r>
              <a:rPr lang="en-US" dirty="0" err="1" smtClean="0"/>
              <a:t>lobulare</a:t>
            </a:r>
            <a:r>
              <a:rPr lang="en-US" dirty="0" smtClean="0"/>
              <a:t> </a:t>
            </a:r>
            <a:r>
              <a:rPr lang="en-US" dirty="0" err="1" smtClean="0"/>
              <a:t>dhe</a:t>
            </a:r>
            <a:r>
              <a:rPr lang="en-US" dirty="0" smtClean="0"/>
              <a:t> </a:t>
            </a:r>
            <a:r>
              <a:rPr lang="en-US" dirty="0" err="1" smtClean="0"/>
              <a:t>haset</a:t>
            </a:r>
            <a:r>
              <a:rPr lang="en-US" dirty="0" smtClean="0"/>
              <a:t> </a:t>
            </a:r>
            <a:r>
              <a:rPr lang="en-US" dirty="0" err="1" smtClean="0"/>
              <a:t>shpesh</a:t>
            </a:r>
            <a:r>
              <a:rPr lang="en-US" dirty="0" smtClean="0"/>
              <a:t> ne </a:t>
            </a:r>
            <a:r>
              <a:rPr lang="en-US" dirty="0" err="1" smtClean="0"/>
              <a:t>te</a:t>
            </a:r>
            <a:r>
              <a:rPr lang="en-US" dirty="0" smtClean="0"/>
              <a:t> </a:t>
            </a:r>
            <a:r>
              <a:rPr lang="en-US" dirty="0" err="1" smtClean="0"/>
              <a:t>dy</a:t>
            </a:r>
            <a:r>
              <a:rPr lang="en-US" dirty="0" smtClean="0"/>
              <a:t> </a:t>
            </a:r>
            <a:r>
              <a:rPr lang="en-US" dirty="0" err="1" smtClean="0"/>
              <a:t>gjijte</a:t>
            </a:r>
            <a:r>
              <a:rPr lang="en-US" dirty="0" smtClean="0"/>
              <a:t> </a:t>
            </a:r>
          </a:p>
          <a:p>
            <a:r>
              <a:rPr lang="en-US" dirty="0" err="1" smtClean="0"/>
              <a:t>Kanceri</a:t>
            </a:r>
            <a:r>
              <a:rPr lang="en-US" dirty="0" smtClean="0"/>
              <a:t> </a:t>
            </a:r>
            <a:r>
              <a:rPr lang="en-US" dirty="0" err="1" smtClean="0"/>
              <a:t>inflamator</a:t>
            </a:r>
            <a:r>
              <a:rPr lang="en-US" dirty="0" smtClean="0"/>
              <a:t>; me I </a:t>
            </a:r>
            <a:r>
              <a:rPr lang="en-US" dirty="0" err="1" smtClean="0"/>
              <a:t>rralle</a:t>
            </a:r>
            <a:r>
              <a:rPr lang="en-US" dirty="0" smtClean="0"/>
              <a:t>. </a:t>
            </a:r>
            <a:r>
              <a:rPr lang="en-US" dirty="0" err="1" smtClean="0"/>
              <a:t>Shoqerohet</a:t>
            </a:r>
            <a:r>
              <a:rPr lang="en-US" dirty="0" smtClean="0"/>
              <a:t> me </a:t>
            </a:r>
            <a:r>
              <a:rPr lang="en-US" dirty="0" err="1" smtClean="0"/>
              <a:t>shenjat</a:t>
            </a:r>
            <a:r>
              <a:rPr lang="en-US" dirty="0" smtClean="0"/>
              <a:t> e </a:t>
            </a:r>
            <a:r>
              <a:rPr lang="en-US" dirty="0" err="1" smtClean="0"/>
              <a:t>inflamacionit</a:t>
            </a:r>
            <a:endParaRPr lang="en-US" dirty="0" smtClean="0"/>
          </a:p>
          <a:p>
            <a:endParaRPr lang="sq-A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Depistimi </a:t>
            </a:r>
            <a:endParaRPr lang="sq-AL" dirty="0"/>
          </a:p>
        </p:txBody>
      </p:sp>
      <p:sp>
        <p:nvSpPr>
          <p:cNvPr id="3" name="Content Placeholder 2"/>
          <p:cNvSpPr>
            <a:spLocks noGrp="1"/>
          </p:cNvSpPr>
          <p:nvPr>
            <p:ph idx="1"/>
          </p:nvPr>
        </p:nvSpPr>
        <p:spPr>
          <a:xfrm>
            <a:off x="457200" y="1988840"/>
            <a:ext cx="8229600" cy="4536504"/>
          </a:xfrm>
        </p:spPr>
        <p:txBody>
          <a:bodyPr>
            <a:normAutofit fontScale="70000" lnSpcReduction="20000"/>
          </a:bodyPr>
          <a:lstStyle/>
          <a:p>
            <a:r>
              <a:rPr lang="it-IT" dirty="0"/>
              <a:t>Qellimi i depistimit eshte te kapi semundjen para se shfaqjes se simptomave klinike dhe paraqitjes se pacientit per ndihme mjekesore. Pra ne rastin e depistimit inisiativa i ngelet kryesisht mjekut dhe jo pacientit. Edhe ne rastin e depistimit "opportunist" kemi te bejme me aplikimin e testeve apo procedurave ekzaminuese, gjate nje konsultimi te nje pacienti i cili ka ardhur tek mjeku per nje arsye tjeter nga ajo per te cilen zbatohet testi depistues</a:t>
            </a:r>
            <a:r>
              <a:rPr lang="it-IT" dirty="0" smtClean="0"/>
              <a:t>.</a:t>
            </a:r>
            <a:endParaRPr lang="sq-AL" dirty="0" smtClean="0"/>
          </a:p>
          <a:p>
            <a:pPr>
              <a:buNone/>
            </a:pPr>
            <a:endParaRPr lang="sq-AL" dirty="0"/>
          </a:p>
          <a:p>
            <a:r>
              <a:rPr lang="it-IT" dirty="0"/>
              <a:t>Termi kapje e hereshme mund te perdoret ndonjehere si sinonim i depistimit, por pergjithesisht nenkupton nje teresi praktikash me pak specifike dhe me te pergjitheshme qe synojne rrisin ndergjegjesimin e publikut per problemet shendetsore dhe aksesin ndaj sherbimeve shendetesore per te pakesuar diagnozat e vonuara dhe me pasoja per trajtimin dhe jeten e qytetareve.</a:t>
            </a:r>
            <a:endParaRPr lang="sq-AL" dirty="0"/>
          </a:p>
          <a:p>
            <a:endParaRPr lang="sq-A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dirty="0" smtClean="0"/>
              <a:t>Depistimi dhe diagnoza </a:t>
            </a:r>
            <a:endParaRPr lang="sq-AL" dirty="0"/>
          </a:p>
        </p:txBody>
      </p:sp>
      <p:sp>
        <p:nvSpPr>
          <p:cNvPr id="3" name="Content Placeholder 2"/>
          <p:cNvSpPr>
            <a:spLocks noGrp="1"/>
          </p:cNvSpPr>
          <p:nvPr>
            <p:ph idx="1"/>
          </p:nvPr>
        </p:nvSpPr>
        <p:spPr>
          <a:xfrm>
            <a:off x="457200" y="2276872"/>
            <a:ext cx="8229600" cy="3849291"/>
          </a:xfrm>
        </p:spPr>
        <p:txBody>
          <a:bodyPr>
            <a:normAutofit fontScale="85000" lnSpcReduction="20000"/>
          </a:bodyPr>
          <a:lstStyle/>
          <a:p>
            <a:r>
              <a:rPr lang="it-IT" dirty="0" smtClean="0"/>
              <a:t>Depistimi </a:t>
            </a:r>
            <a:r>
              <a:rPr lang="it-IT" dirty="0"/>
              <a:t>duhet dalluar nga diagnoza e cila eshte procesi i konfirmimit te semundjes. Si rezultat i diagnozes fillon mjekimi i pershtatshem nese eshte i nevojshem per semundjen ne fjale. </a:t>
            </a:r>
            <a:endParaRPr lang="sq-AL" dirty="0" smtClean="0"/>
          </a:p>
          <a:p>
            <a:endParaRPr lang="sq-AL" dirty="0"/>
          </a:p>
          <a:p>
            <a:r>
              <a:rPr lang="it-IT" dirty="0" smtClean="0"/>
              <a:t>Procedurat </a:t>
            </a:r>
            <a:r>
              <a:rPr lang="it-IT" dirty="0"/>
              <a:t>diagnostike perdoren per diagnostikimin e rasteve te konsideruara positive nga testi i depistimit. Keshtu aplikimi i biopsise dhe ekzaminimet e tjera do te ndihmonin ne vendosjne e diagnozes ne nje rast te kosideruar pozitiv ne mamografi.</a:t>
            </a:r>
            <a:endParaRPr lang="sq-AL" dirty="0"/>
          </a:p>
          <a:p>
            <a:endParaRPr lang="sq-A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Rendesia e kapjes se hereshme te kancerit te gjirit</a:t>
            </a:r>
            <a:endParaRPr lang="sq-AL" dirty="0"/>
          </a:p>
        </p:txBody>
      </p:sp>
      <p:sp>
        <p:nvSpPr>
          <p:cNvPr id="3" name="Content Placeholder 2"/>
          <p:cNvSpPr>
            <a:spLocks noGrp="1"/>
          </p:cNvSpPr>
          <p:nvPr>
            <p:ph idx="1"/>
          </p:nvPr>
        </p:nvSpPr>
        <p:spPr>
          <a:xfrm>
            <a:off x="457200" y="2708920"/>
            <a:ext cx="8229600" cy="3024337"/>
          </a:xfrm>
        </p:spPr>
        <p:txBody>
          <a:bodyPr>
            <a:normAutofit fontScale="70000" lnSpcReduction="20000"/>
          </a:bodyPr>
          <a:lstStyle/>
          <a:p>
            <a:r>
              <a:rPr lang="sq-AL" dirty="0" smtClean="0"/>
              <a:t>Kanceri </a:t>
            </a:r>
            <a:r>
              <a:rPr lang="sq-AL" dirty="0"/>
              <a:t>gjirit i cili kapet si pasoje e fillimit te shenjave klinike, ka shume gjasa te jete me i perhapur, shpesh edhe pertej gjirit. Ne te kundert, kanceret e e gjirit te kapur gjate depistimit jane me te vegjel dhe shpesh te izoluar brenda gjirit. </a:t>
            </a:r>
            <a:endParaRPr lang="sq-AL" dirty="0" smtClean="0"/>
          </a:p>
          <a:p>
            <a:endParaRPr lang="sq-AL" dirty="0"/>
          </a:p>
          <a:p>
            <a:r>
              <a:rPr lang="sq-AL" dirty="0" smtClean="0"/>
              <a:t>Madhesia </a:t>
            </a:r>
            <a:r>
              <a:rPr lang="sq-AL" dirty="0"/>
              <a:t>e kancerit te gjirit dhe fakti se sa larg ai eshte perhapur ne organizem, jane faktoret me te rendesishem ne parashikimin e prognozes se nje gruaje me kete semundje.</a:t>
            </a:r>
          </a:p>
          <a:p>
            <a:endParaRPr lang="sq-A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Mbijetesa</a:t>
            </a:r>
            <a:r>
              <a:rPr lang="en-US" dirty="0" smtClean="0"/>
              <a:t> (pas </a:t>
            </a:r>
            <a:r>
              <a:rPr lang="en-US" dirty="0" err="1" smtClean="0"/>
              <a:t>pese</a:t>
            </a:r>
            <a:r>
              <a:rPr lang="en-US" dirty="0" smtClean="0"/>
              <a:t> </a:t>
            </a:r>
            <a:r>
              <a:rPr lang="en-US" dirty="0" err="1" smtClean="0"/>
              <a:t>vitesh</a:t>
            </a:r>
            <a:r>
              <a:rPr lang="en-US" dirty="0" smtClean="0"/>
              <a:t>) </a:t>
            </a:r>
            <a:r>
              <a:rPr lang="en-US" dirty="0" err="1" smtClean="0"/>
              <a:t>nga</a:t>
            </a:r>
            <a:r>
              <a:rPr lang="en-US" dirty="0" smtClean="0"/>
              <a:t> </a:t>
            </a:r>
            <a:r>
              <a:rPr lang="en-US" dirty="0" err="1" smtClean="0"/>
              <a:t>disa</a:t>
            </a:r>
            <a:r>
              <a:rPr lang="en-US" dirty="0" smtClean="0"/>
              <a:t> </a:t>
            </a:r>
            <a:r>
              <a:rPr lang="en-US" dirty="0" err="1" smtClean="0"/>
              <a:t>kancere</a:t>
            </a:r>
            <a:endParaRPr lang="sq-AL" dirty="0"/>
          </a:p>
        </p:txBody>
      </p:sp>
      <p:sp>
        <p:nvSpPr>
          <p:cNvPr id="3" name="Content Placeholder 2"/>
          <p:cNvSpPr>
            <a:spLocks noGrp="1"/>
          </p:cNvSpPr>
          <p:nvPr>
            <p:ph idx="1"/>
          </p:nvPr>
        </p:nvSpPr>
        <p:spPr>
          <a:xfrm>
            <a:off x="457200" y="2060848"/>
            <a:ext cx="8229600" cy="4065315"/>
          </a:xfrm>
        </p:spPr>
        <p:txBody>
          <a:bodyPr>
            <a:normAutofit fontScale="70000" lnSpcReduction="20000"/>
          </a:bodyPr>
          <a:lstStyle/>
          <a:p>
            <a:pPr>
              <a:lnSpc>
                <a:spcPct val="90000"/>
              </a:lnSpc>
              <a:defRPr/>
            </a:pPr>
            <a:r>
              <a:rPr lang="en-US" b="1" dirty="0" err="1"/>
              <a:t>Karcinoma</a:t>
            </a:r>
            <a:r>
              <a:rPr lang="en-US" b="1" dirty="0"/>
              <a:t> e </a:t>
            </a:r>
            <a:r>
              <a:rPr lang="en-US" b="1" dirty="0" err="1"/>
              <a:t>bronkeve</a:t>
            </a:r>
            <a:r>
              <a:rPr lang="en-US" b="1" dirty="0"/>
              <a:t>:  6-12%</a:t>
            </a:r>
          </a:p>
          <a:p>
            <a:pPr>
              <a:lnSpc>
                <a:spcPct val="90000"/>
              </a:lnSpc>
              <a:defRPr/>
            </a:pPr>
            <a:endParaRPr lang="en-US" b="1" dirty="0"/>
          </a:p>
          <a:p>
            <a:pPr>
              <a:lnSpc>
                <a:spcPct val="90000"/>
              </a:lnSpc>
              <a:defRPr/>
            </a:pPr>
            <a:r>
              <a:rPr lang="en-US" b="1" dirty="0" err="1"/>
              <a:t>Kanceri</a:t>
            </a:r>
            <a:r>
              <a:rPr lang="en-US" b="1" dirty="0"/>
              <a:t> I </a:t>
            </a:r>
            <a:r>
              <a:rPr lang="en-US" b="1" dirty="0" err="1"/>
              <a:t>gjirit</a:t>
            </a:r>
            <a:r>
              <a:rPr lang="en-US" b="1" dirty="0"/>
              <a:t>:  60-80%</a:t>
            </a:r>
            <a:r>
              <a:rPr lang="sq-AL" b="1" dirty="0"/>
              <a:t> ne varesi te aplikimit te depistimit</a:t>
            </a:r>
            <a:endParaRPr lang="en-US" b="1" dirty="0"/>
          </a:p>
          <a:p>
            <a:pPr>
              <a:lnSpc>
                <a:spcPct val="90000"/>
              </a:lnSpc>
              <a:defRPr/>
            </a:pPr>
            <a:endParaRPr lang="en-US" b="1" dirty="0"/>
          </a:p>
          <a:p>
            <a:pPr>
              <a:lnSpc>
                <a:spcPct val="90000"/>
              </a:lnSpc>
              <a:defRPr/>
            </a:pPr>
            <a:r>
              <a:rPr lang="en-US" b="1" dirty="0" err="1"/>
              <a:t>Kanceri</a:t>
            </a:r>
            <a:r>
              <a:rPr lang="en-US" b="1" dirty="0"/>
              <a:t> I </a:t>
            </a:r>
            <a:r>
              <a:rPr lang="en-US" b="1" dirty="0" err="1"/>
              <a:t>stomakut</a:t>
            </a:r>
            <a:r>
              <a:rPr lang="en-US" b="1" dirty="0"/>
              <a:t>:  8%</a:t>
            </a:r>
          </a:p>
          <a:p>
            <a:pPr>
              <a:lnSpc>
                <a:spcPct val="90000"/>
              </a:lnSpc>
              <a:defRPr/>
            </a:pPr>
            <a:endParaRPr lang="en-US" b="1" dirty="0"/>
          </a:p>
          <a:p>
            <a:pPr>
              <a:lnSpc>
                <a:spcPct val="90000"/>
              </a:lnSpc>
              <a:defRPr/>
            </a:pPr>
            <a:r>
              <a:rPr lang="en-US" b="1" dirty="0" err="1"/>
              <a:t>Kanceri</a:t>
            </a:r>
            <a:r>
              <a:rPr lang="en-US" b="1" dirty="0"/>
              <a:t> I </a:t>
            </a:r>
            <a:r>
              <a:rPr lang="en-US" b="1" dirty="0" err="1"/>
              <a:t>kolonit</a:t>
            </a:r>
            <a:r>
              <a:rPr lang="en-US" b="1" dirty="0"/>
              <a:t> </a:t>
            </a:r>
            <a:r>
              <a:rPr lang="en-US" b="1" dirty="0" err="1"/>
              <a:t>dhe</a:t>
            </a:r>
            <a:r>
              <a:rPr lang="en-US" b="1" dirty="0"/>
              <a:t> </a:t>
            </a:r>
            <a:r>
              <a:rPr lang="en-US" b="1" dirty="0" err="1"/>
              <a:t>rektumit</a:t>
            </a:r>
            <a:r>
              <a:rPr lang="en-US" b="1" dirty="0"/>
              <a:t>:  40-60%</a:t>
            </a:r>
          </a:p>
          <a:p>
            <a:pPr>
              <a:lnSpc>
                <a:spcPct val="90000"/>
              </a:lnSpc>
              <a:defRPr/>
            </a:pPr>
            <a:endParaRPr lang="en-US" b="1" dirty="0"/>
          </a:p>
          <a:p>
            <a:pPr>
              <a:lnSpc>
                <a:spcPct val="90000"/>
              </a:lnSpc>
              <a:defRPr/>
            </a:pPr>
            <a:r>
              <a:rPr lang="en-US" b="1" dirty="0" err="1"/>
              <a:t>Kanceri</a:t>
            </a:r>
            <a:r>
              <a:rPr lang="en-US" b="1" dirty="0"/>
              <a:t> I </a:t>
            </a:r>
            <a:r>
              <a:rPr lang="en-US" b="1" dirty="0" err="1"/>
              <a:t>cerviksit</a:t>
            </a:r>
            <a:r>
              <a:rPr lang="en-US" b="1" dirty="0"/>
              <a:t>: 65%-92% ne </a:t>
            </a:r>
            <a:r>
              <a:rPr lang="en-US" b="1" dirty="0" err="1"/>
              <a:t>varesi</a:t>
            </a:r>
            <a:r>
              <a:rPr lang="en-US" b="1" dirty="0"/>
              <a:t> </a:t>
            </a:r>
            <a:r>
              <a:rPr lang="en-US" b="1" dirty="0" err="1"/>
              <a:t>te</a:t>
            </a:r>
            <a:r>
              <a:rPr lang="en-US" b="1" dirty="0"/>
              <a:t> </a:t>
            </a:r>
            <a:r>
              <a:rPr lang="en-US" b="1" dirty="0" err="1"/>
              <a:t>aplikimit</a:t>
            </a:r>
            <a:r>
              <a:rPr lang="en-US" b="1" dirty="0"/>
              <a:t> </a:t>
            </a:r>
            <a:r>
              <a:rPr lang="en-US" b="1" dirty="0" err="1"/>
              <a:t>te</a:t>
            </a:r>
            <a:r>
              <a:rPr lang="sq-AL" b="1" dirty="0"/>
              <a:t> depistimit</a:t>
            </a:r>
            <a:endParaRPr lang="en-US" b="1" dirty="0"/>
          </a:p>
          <a:p>
            <a:pPr>
              <a:lnSpc>
                <a:spcPct val="90000"/>
              </a:lnSpc>
              <a:defRPr/>
            </a:pPr>
            <a:endParaRPr lang="en-US" b="1" dirty="0"/>
          </a:p>
          <a:p>
            <a:pPr>
              <a:lnSpc>
                <a:spcPct val="90000"/>
              </a:lnSpc>
              <a:defRPr/>
            </a:pPr>
            <a:r>
              <a:rPr lang="en-US" b="1" dirty="0" err="1"/>
              <a:t>Kanceri</a:t>
            </a:r>
            <a:r>
              <a:rPr lang="en-US" b="1" dirty="0"/>
              <a:t> I prostates: 30-40%</a:t>
            </a:r>
          </a:p>
          <a:p>
            <a:pPr>
              <a:lnSpc>
                <a:spcPct val="90000"/>
              </a:lnSpc>
              <a:defRPr/>
            </a:pPr>
            <a:endParaRPr lang="en-US" b="1" dirty="0"/>
          </a:p>
          <a:p>
            <a:pPr>
              <a:lnSpc>
                <a:spcPct val="90000"/>
              </a:lnSpc>
              <a:defRPr/>
            </a:pPr>
            <a:r>
              <a:rPr lang="en-US" b="1" dirty="0" err="1"/>
              <a:t>Kanceri</a:t>
            </a:r>
            <a:r>
              <a:rPr lang="en-US" b="1" dirty="0"/>
              <a:t> I </a:t>
            </a:r>
            <a:r>
              <a:rPr lang="en-US" b="1" dirty="0" err="1"/>
              <a:t>laringsit</a:t>
            </a:r>
            <a:r>
              <a:rPr lang="en-US" b="1" dirty="0"/>
              <a:t>/</a:t>
            </a:r>
            <a:r>
              <a:rPr lang="en-US" b="1" dirty="0" err="1"/>
              <a:t>ezofagut</a:t>
            </a:r>
            <a:r>
              <a:rPr lang="en-US" b="1" dirty="0"/>
              <a:t>: 60-70%</a:t>
            </a:r>
          </a:p>
          <a:p>
            <a:endParaRPr lang="sq-A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fontScale="90000"/>
          </a:bodyPr>
          <a:lstStyle/>
          <a:p>
            <a:r>
              <a:rPr lang="sq-AL" dirty="0" smtClean="0"/>
              <a:t>Shenjat klinike te kancereve</a:t>
            </a:r>
            <a:endParaRPr lang="sq-AL" dirty="0"/>
          </a:p>
        </p:txBody>
      </p:sp>
      <p:sp>
        <p:nvSpPr>
          <p:cNvPr id="3" name="Content Placeholder 2"/>
          <p:cNvSpPr>
            <a:spLocks noGrp="1"/>
          </p:cNvSpPr>
          <p:nvPr>
            <p:ph idx="1"/>
          </p:nvPr>
        </p:nvSpPr>
        <p:spPr>
          <a:xfrm>
            <a:off x="0" y="1268760"/>
            <a:ext cx="9144000" cy="5589240"/>
          </a:xfrm>
        </p:spPr>
        <p:txBody>
          <a:bodyPr>
            <a:noAutofit/>
          </a:bodyPr>
          <a:lstStyle/>
          <a:p>
            <a:r>
              <a:rPr lang="sq-AL" sz="1400" dirty="0"/>
              <a:t>Ne Shqiperi, ku perhapja e perdorimit te mamografise si mjet depistues eshte ende shume e kufizuar, shumica derrmuese e kancereve diagnostikohen si pasoje e fillimit te shenjave klinike</a:t>
            </a:r>
            <a:r>
              <a:rPr lang="sq-AL" sz="1400" dirty="0" smtClean="0"/>
              <a:t>.</a:t>
            </a:r>
          </a:p>
          <a:p>
            <a:pPr>
              <a:buNone/>
            </a:pPr>
            <a:endParaRPr lang="sq-AL" sz="1400" dirty="0"/>
          </a:p>
          <a:p>
            <a:r>
              <a:rPr lang="sq-AL" sz="1400" dirty="0"/>
              <a:t>Shenja me e zakoneshme e kancerit ne gji eshte </a:t>
            </a:r>
            <a:r>
              <a:rPr lang="sq-AL" sz="1400" b="1" u="sng" dirty="0"/>
              <a:t>nje mase apo nje kokerr</a:t>
            </a:r>
            <a:r>
              <a:rPr lang="sq-AL" sz="1400" dirty="0"/>
              <a:t>. Nje mase qe eshte </a:t>
            </a:r>
            <a:r>
              <a:rPr lang="sq-AL" sz="1400" b="1" u="sng" dirty="0"/>
              <a:t>e padhimbshme, e forte dhe ka kufij te parregullt ka shume gjasa te jete kanceroze, por canceret e gjirit mund te jene te bute dhe te rumbullaket</a:t>
            </a:r>
            <a:r>
              <a:rPr lang="sq-AL" sz="1400" dirty="0"/>
              <a:t> gjithashtu. Per kete arsye eshte e rendesishme qe cdo mase apo kokerr e re apo edhe ndryshim tjeter i gjirit te kontrollhet nga nje mjek specialist me eksperience ne diagnozen e semundjeve te gjirit.</a:t>
            </a:r>
          </a:p>
          <a:p>
            <a:endParaRPr lang="sq-AL" sz="1400" dirty="0" smtClean="0"/>
          </a:p>
          <a:p>
            <a:r>
              <a:rPr lang="sq-AL" sz="1400" dirty="0" smtClean="0"/>
              <a:t>Shenja </a:t>
            </a:r>
            <a:r>
              <a:rPr lang="sq-AL" sz="1400" dirty="0"/>
              <a:t>te tjera te mundshme te kancerit te gjirit jane:</a:t>
            </a:r>
          </a:p>
          <a:p>
            <a:pPr>
              <a:buNone/>
            </a:pPr>
            <a:endParaRPr lang="sq-AL" sz="1400" dirty="0"/>
          </a:p>
          <a:p>
            <a:pPr lvl="1"/>
            <a:r>
              <a:rPr lang="sq-AL" sz="1400" b="1" dirty="0"/>
              <a:t>Enjtje e nje pjese apo e gjithe gjirit (edhe ne se nuk ndjehet ndonje mase)</a:t>
            </a:r>
          </a:p>
          <a:p>
            <a:pPr lvl="1"/>
            <a:r>
              <a:rPr lang="sq-AL" sz="1400" b="1" dirty="0"/>
              <a:t>Irritim apo demtim tjeter i lekures se gjirit</a:t>
            </a:r>
          </a:p>
          <a:p>
            <a:pPr lvl="1"/>
            <a:r>
              <a:rPr lang="sq-AL" sz="1400" b="1" dirty="0"/>
              <a:t>Dhimbje ne gji apo ne thithin e gjirit</a:t>
            </a:r>
          </a:p>
          <a:p>
            <a:pPr lvl="1"/>
            <a:r>
              <a:rPr lang="sq-AL" sz="1400" b="1" dirty="0"/>
              <a:t>Gropezim (kthim nga brenda) e thithit</a:t>
            </a:r>
          </a:p>
          <a:p>
            <a:pPr lvl="1"/>
            <a:r>
              <a:rPr lang="sq-AL" sz="1400" b="1" dirty="0"/>
              <a:t>Skuqje, trashje apo zenie kore e thithit apo lekures se gjirit</a:t>
            </a:r>
          </a:p>
          <a:p>
            <a:pPr lvl="1"/>
            <a:r>
              <a:rPr lang="sq-AL" sz="1400" b="1" dirty="0"/>
              <a:t>Rrjedhje nga gjiri qe nuk eshte qumesht</a:t>
            </a:r>
          </a:p>
          <a:p>
            <a:endParaRPr lang="sq-AL" sz="1400" dirty="0"/>
          </a:p>
          <a:p>
            <a:r>
              <a:rPr lang="sq-AL" sz="1400" dirty="0"/>
              <a:t>Duhet theksuar se </a:t>
            </a:r>
            <a:r>
              <a:rPr lang="sq-AL" sz="1400" b="1" u="sng" dirty="0"/>
              <a:t>keto shenja nuk jane specifike dhe ne 90% te rasteve ato verehent edhe ne individe tek te cilet  nuk diagnostikohet asnje kancer gjiri</a:t>
            </a:r>
            <a:r>
              <a:rPr lang="sq-AL" sz="1400" dirty="0" smtClean="0"/>
              <a:t>.</a:t>
            </a:r>
          </a:p>
          <a:p>
            <a:pPr>
              <a:buNone/>
            </a:pPr>
            <a:endParaRPr lang="sq-AL" sz="1400" dirty="0"/>
          </a:p>
          <a:p>
            <a:r>
              <a:rPr lang="sq-AL" sz="1400" dirty="0"/>
              <a:t>Disa here kanceri i gjirit mund te shtrihet </a:t>
            </a:r>
            <a:r>
              <a:rPr lang="sq-AL" sz="1400" b="1" u="sng" dirty="0"/>
              <a:t>ne gjendrat limfatike nenkrah dhe te shkaktoje fryrje apo enjtje atje, edhe para se tumori origjinial ne indin e gjirit te jete aq i madh sa te mund ta ndjesh</a:t>
            </a:r>
            <a:r>
              <a:rPr lang="sq-AL" sz="1400" dirty="0"/>
              <a:t>. Gjendrat limfatike te enjtura duhen konsideruar gjithashtu ne shenje e mundshme kanceri dhe duhen verifikuar me kujdes nga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Procedurat e depistimit </a:t>
            </a:r>
            <a:endParaRPr lang="sq-AL" dirty="0"/>
          </a:p>
        </p:txBody>
      </p:sp>
      <p:sp>
        <p:nvSpPr>
          <p:cNvPr id="3" name="Content Placeholder 2"/>
          <p:cNvSpPr>
            <a:spLocks noGrp="1"/>
          </p:cNvSpPr>
          <p:nvPr>
            <p:ph idx="1"/>
          </p:nvPr>
        </p:nvSpPr>
        <p:spPr>
          <a:xfrm>
            <a:off x="457200" y="2420888"/>
            <a:ext cx="8229600" cy="3705275"/>
          </a:xfrm>
        </p:spPr>
        <p:txBody>
          <a:bodyPr>
            <a:normAutofit fontScale="92500"/>
          </a:bodyPr>
          <a:lstStyle/>
          <a:p>
            <a:r>
              <a:rPr lang="sq-AL" dirty="0"/>
              <a:t>Mamografia, ekzaminimi klinik i gjirit dhe veteekzaminimi i tij jane procedura te perdorura gjeresisht si praktika depistuese. </a:t>
            </a:r>
            <a:endParaRPr lang="sq-AL" dirty="0" smtClean="0"/>
          </a:p>
          <a:p>
            <a:pPr>
              <a:buNone/>
            </a:pPr>
            <a:endParaRPr lang="sq-AL" dirty="0"/>
          </a:p>
          <a:p>
            <a:r>
              <a:rPr lang="sq-AL" dirty="0"/>
              <a:t>Teknika te tjera me potencial depistimi si rezonanca magnetike apo ECHO e gjirit nuk rekomandohen deri me sot per perdorim masiv</a:t>
            </a:r>
          </a:p>
          <a:p>
            <a:endParaRPr lang="sq-A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Mamografia </a:t>
            </a:r>
            <a:endParaRPr lang="sq-AL" dirty="0"/>
          </a:p>
        </p:txBody>
      </p:sp>
      <p:pic>
        <p:nvPicPr>
          <p:cNvPr id="6146" name="Picture 2"/>
          <p:cNvPicPr>
            <a:picLocks noChangeAspect="1" noChangeArrowheads="1"/>
          </p:cNvPicPr>
          <p:nvPr/>
        </p:nvPicPr>
        <p:blipFill>
          <a:blip r:embed="rId2" cstate="print"/>
          <a:srcRect/>
          <a:stretch>
            <a:fillRect/>
          </a:stretch>
        </p:blipFill>
        <p:spPr bwMode="auto">
          <a:xfrm>
            <a:off x="1691680" y="1700808"/>
            <a:ext cx="5256584" cy="4824536"/>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Mamografia </a:t>
            </a:r>
            <a:endParaRPr lang="sq-AL" dirty="0"/>
          </a:p>
        </p:txBody>
      </p:sp>
      <p:sp>
        <p:nvSpPr>
          <p:cNvPr id="3" name="Content Placeholder 2"/>
          <p:cNvSpPr>
            <a:spLocks noGrp="1"/>
          </p:cNvSpPr>
          <p:nvPr>
            <p:ph idx="1"/>
          </p:nvPr>
        </p:nvSpPr>
        <p:spPr/>
        <p:txBody>
          <a:bodyPr>
            <a:normAutofit fontScale="62500" lnSpcReduction="20000"/>
          </a:bodyPr>
          <a:lstStyle/>
          <a:p>
            <a:r>
              <a:rPr lang="sq-AL" dirty="0"/>
              <a:t>Mamografia nuk eshte mjeti me i persosur per vendosjen e diagnozes se kancerit te gjirit, kjo eshte sidomos me e vertete per grate e reja ku gjiri eshte me densitet me te larte dhe mund te fshehe tumorin. </a:t>
            </a:r>
            <a:r>
              <a:rPr lang="sq-AL" b="1" u="sng" dirty="0"/>
              <a:t>Biopsia eshte e nevojshme per vendosjen perfundimtare te diagnozes</a:t>
            </a:r>
            <a:r>
              <a:rPr lang="sq-AL" b="1" u="sng" dirty="0" smtClean="0"/>
              <a:t>.</a:t>
            </a:r>
          </a:p>
          <a:p>
            <a:endParaRPr lang="sq-AL" dirty="0"/>
          </a:p>
          <a:p>
            <a:r>
              <a:rPr lang="sq-AL" dirty="0"/>
              <a:t>Do te ishte gjithmone e pershtatshme qe te zgjidhej per te kryer mamografine nje moment </a:t>
            </a:r>
            <a:r>
              <a:rPr lang="sq-AL" b="1" u="sng" dirty="0"/>
              <a:t>kur gjinjte nuk jane te fryre apo te dhimbshem</a:t>
            </a:r>
            <a:r>
              <a:rPr lang="sq-AL" dirty="0"/>
              <a:t>. Duhen brenda mudesive </a:t>
            </a:r>
            <a:r>
              <a:rPr lang="sq-AL" b="1" u="sng" dirty="0"/>
              <a:t>te shmangen ditet para periodave</a:t>
            </a:r>
            <a:r>
              <a:rPr lang="sq-AL" dirty="0"/>
              <a:t>. Ne diten e ekzaminimit </a:t>
            </a:r>
            <a:r>
              <a:rPr lang="sq-AL" b="1" u="sng" dirty="0"/>
              <a:t>nuk keshillohen te perdoren deodorante p</a:t>
            </a:r>
            <a:r>
              <a:rPr lang="sq-AL" dirty="0"/>
              <a:t>asi disa prej tyre mbajne substanca qe mund te interferojne me leximin e mamografise. </a:t>
            </a:r>
            <a:r>
              <a:rPr lang="sq-AL" b="1" u="sng" dirty="0"/>
              <a:t>Veshja duhet te jete e pershtatshme </a:t>
            </a:r>
            <a:r>
              <a:rPr lang="sq-AL" dirty="0" smtClean="0"/>
              <a:t>(Keshillohet </a:t>
            </a:r>
            <a:r>
              <a:rPr lang="sq-AL" dirty="0"/>
              <a:t>gjithashtu per grate qe kane kryer mamografi te </a:t>
            </a:r>
            <a:r>
              <a:rPr lang="sq-AL" dirty="0" smtClean="0"/>
              <a:t>tjera </a:t>
            </a:r>
            <a:r>
              <a:rPr lang="sq-AL" b="1" u="sng" dirty="0"/>
              <a:t>te kene filmat e tyre me vete </a:t>
            </a:r>
            <a:r>
              <a:rPr lang="sq-AL" dirty="0"/>
              <a:t>per ti konsultuar me radiologun</a:t>
            </a:r>
            <a:r>
              <a:rPr lang="sq-AL" dirty="0" smtClean="0"/>
              <a:t>.</a:t>
            </a:r>
          </a:p>
          <a:p>
            <a:pPr>
              <a:buNone/>
            </a:pPr>
            <a:endParaRPr lang="sq-AL" dirty="0"/>
          </a:p>
          <a:p>
            <a:r>
              <a:rPr lang="sq-AL" dirty="0" smtClean="0"/>
              <a:t>Per </a:t>
            </a:r>
            <a:r>
              <a:rPr lang="sq-AL" dirty="0"/>
              <a:t>kryerjen e nje mamografie eshte i nevojshem </a:t>
            </a:r>
            <a:r>
              <a:rPr lang="sq-AL" b="1" u="sng" dirty="0"/>
              <a:t>nje radioteknik i kualifikuar </a:t>
            </a:r>
            <a:r>
              <a:rPr lang="sq-AL" dirty="0"/>
              <a:t>i cili ndihmon ne vendosjen e gjirit ne pozicionin e pershtatshem per kryerjen e mamografise</a:t>
            </a:r>
            <a:r>
              <a:rPr lang="sq-AL" dirty="0" smtClean="0"/>
              <a:t>..</a:t>
            </a:r>
            <a:endParaRPr lang="sq-AL" dirty="0"/>
          </a:p>
          <a:p>
            <a:endParaRPr lang="sq-A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q-AL" sz="3600" dirty="0" smtClean="0"/>
              <a:t>Epidemiologjia e mamografive depistuese</a:t>
            </a:r>
            <a:endParaRPr lang="sq-AL" sz="3600" dirty="0"/>
          </a:p>
        </p:txBody>
      </p:sp>
      <p:sp>
        <p:nvSpPr>
          <p:cNvPr id="3" name="Content Placeholder 2"/>
          <p:cNvSpPr>
            <a:spLocks noGrp="1"/>
          </p:cNvSpPr>
          <p:nvPr>
            <p:ph idx="1"/>
          </p:nvPr>
        </p:nvSpPr>
        <p:spPr>
          <a:xfrm>
            <a:off x="457200" y="2132856"/>
            <a:ext cx="8229600" cy="3993307"/>
          </a:xfrm>
        </p:spPr>
        <p:txBody>
          <a:bodyPr>
            <a:normAutofit fontScale="77500" lnSpcReduction="20000"/>
          </a:bodyPr>
          <a:lstStyle/>
          <a:p>
            <a:r>
              <a:rPr lang="sq-AL" dirty="0" smtClean="0"/>
              <a:t>Vetem </a:t>
            </a:r>
            <a:r>
              <a:rPr lang="sq-AL" dirty="0"/>
              <a:t>2-4 mamografi depistuese ne 1000 te tilla cojne ne diagnozen e kancerit. </a:t>
            </a:r>
            <a:endParaRPr lang="sq-AL" dirty="0" smtClean="0"/>
          </a:p>
          <a:p>
            <a:pPr>
              <a:buNone/>
            </a:pPr>
            <a:endParaRPr lang="sq-AL" dirty="0" smtClean="0"/>
          </a:p>
          <a:p>
            <a:r>
              <a:rPr lang="sq-AL" dirty="0" smtClean="0"/>
              <a:t>Rreth </a:t>
            </a:r>
            <a:r>
              <a:rPr lang="sq-AL" dirty="0"/>
              <a:t>10 % e grave qe kane kryer nje mamografi do te kene nevoje per teste te tjera por shumica e tyre do te kete nevoje vetem per nje mamografi shtese. </a:t>
            </a:r>
            <a:endParaRPr lang="sq-AL" dirty="0" smtClean="0"/>
          </a:p>
          <a:p>
            <a:pPr>
              <a:buNone/>
            </a:pPr>
            <a:endParaRPr lang="sq-AL" dirty="0" smtClean="0"/>
          </a:p>
          <a:p>
            <a:r>
              <a:rPr lang="sq-AL" dirty="0" smtClean="0"/>
              <a:t>Vetem </a:t>
            </a:r>
            <a:r>
              <a:rPr lang="sq-AL" dirty="0"/>
              <a:t>10% e ketyre grave do te kene nevoje per biopsi</a:t>
            </a:r>
            <a:r>
              <a:rPr lang="sq-AL" dirty="0" smtClean="0"/>
              <a:t>.</a:t>
            </a:r>
          </a:p>
          <a:p>
            <a:pPr>
              <a:buNone/>
            </a:pPr>
            <a:r>
              <a:rPr lang="sq-AL" dirty="0" smtClean="0"/>
              <a:t> </a:t>
            </a:r>
          </a:p>
          <a:p>
            <a:r>
              <a:rPr lang="sq-AL" dirty="0" smtClean="0"/>
              <a:t>Nga </a:t>
            </a:r>
            <a:r>
              <a:rPr lang="sq-AL" dirty="0"/>
              <a:t>ato qe do te kryejne nje test biopsie dhe shumica derrmuese e biopsive (80%) nuk do te jene kancer.</a:t>
            </a:r>
          </a:p>
          <a:p>
            <a:endParaRPr lang="sq-A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Ekzaminimi klinik i gjirit</a:t>
            </a:r>
            <a:endParaRPr lang="sq-AL" dirty="0"/>
          </a:p>
        </p:txBody>
      </p:sp>
      <p:sp>
        <p:nvSpPr>
          <p:cNvPr id="3" name="Content Placeholder 2"/>
          <p:cNvSpPr>
            <a:spLocks noGrp="1"/>
          </p:cNvSpPr>
          <p:nvPr>
            <p:ph idx="1"/>
          </p:nvPr>
        </p:nvSpPr>
        <p:spPr>
          <a:xfrm>
            <a:off x="457200" y="1916832"/>
            <a:ext cx="8229600" cy="4209331"/>
          </a:xfrm>
        </p:spPr>
        <p:txBody>
          <a:bodyPr>
            <a:normAutofit fontScale="92500" lnSpcReduction="20000"/>
          </a:bodyPr>
          <a:lstStyle/>
          <a:p>
            <a:r>
              <a:rPr lang="sq-AL" dirty="0"/>
              <a:t>Ekzaminimi klinik i gjirit mund te kape disa kancere te gjirit ne stade relativisht te hereshme te zhvillimit te semundjes dhe mund te kape gjithashtu disa kancere te cilet nuk jane evidente ne mamografi. </a:t>
            </a:r>
            <a:endParaRPr lang="sq-AL" dirty="0" smtClean="0"/>
          </a:p>
          <a:p>
            <a:endParaRPr lang="sq-AL" dirty="0"/>
          </a:p>
          <a:p>
            <a:r>
              <a:rPr lang="sq-AL" dirty="0" smtClean="0"/>
              <a:t>Gjithsesi </a:t>
            </a:r>
            <a:r>
              <a:rPr lang="sq-AL" dirty="0"/>
              <a:t>efektiviteti i kesaj procedure varet mjaft nga ekzaminimi sistematik i te gjithe kuadrateve ne te dy gjinjte si dhe gjithe paketat limfatike rajonale.</a:t>
            </a:r>
          </a:p>
          <a:p>
            <a:endParaRPr lang="sq-A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Te dhenat ne vendin tone</a:t>
            </a:r>
            <a:endParaRPr lang="sq-AL" dirty="0"/>
          </a:p>
        </p:txBody>
      </p:sp>
      <p:sp>
        <p:nvSpPr>
          <p:cNvPr id="3" name="Content Placeholder 2"/>
          <p:cNvSpPr>
            <a:spLocks noGrp="1"/>
          </p:cNvSpPr>
          <p:nvPr>
            <p:ph idx="1"/>
          </p:nvPr>
        </p:nvSpPr>
        <p:spPr>
          <a:xfrm>
            <a:off x="457200" y="1772816"/>
            <a:ext cx="8229600" cy="4353347"/>
          </a:xfrm>
        </p:spPr>
        <p:txBody>
          <a:bodyPr>
            <a:normAutofit fontScale="85000" lnSpcReduction="10000"/>
          </a:bodyPr>
          <a:lstStyle/>
          <a:p>
            <a:pPr lvl="0"/>
            <a:r>
              <a:rPr lang="sq-AL" dirty="0" smtClean="0"/>
              <a:t>Sistemi i informacionit mbi kancerin e gjirit bazohemi </a:t>
            </a:r>
          </a:p>
          <a:p>
            <a:pPr lvl="1"/>
            <a:r>
              <a:rPr lang="sq-AL" dirty="0" smtClean="0"/>
              <a:t>ne te dhenat e vdekjeve te grumbulluara nga INSTAT dhe </a:t>
            </a:r>
          </a:p>
          <a:p>
            <a:pPr lvl="1"/>
            <a:r>
              <a:rPr lang="sq-AL" dirty="0" smtClean="0"/>
              <a:t>incidencen e rasteve te reja qe grumbullohen prane sherbimit te onkologjise ne QSUT ‘Nene Tereza’. </a:t>
            </a:r>
          </a:p>
          <a:p>
            <a:pPr lvl="1">
              <a:buNone/>
            </a:pPr>
            <a:endParaRPr lang="sq-AL" dirty="0" smtClean="0"/>
          </a:p>
          <a:p>
            <a:pPr lvl="0"/>
            <a:r>
              <a:rPr lang="sq-AL" dirty="0" smtClean="0"/>
              <a:t>Gjithsesi burim me i plote informacioni sherben sistemi i te dhenave mbi kanceret ne bote GLOBOCAN i cili prodhon nje vlersim te situates reale ne cdo vend te botes duke marre per baze cilesine e manget dhe boshlleqet ne statistikat kombetare. </a:t>
            </a:r>
          </a:p>
          <a:p>
            <a:endParaRPr lang="sq-A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Ekzaminimi klinik i gjirit</a:t>
            </a:r>
            <a:endParaRPr lang="sq-AL" dirty="0"/>
          </a:p>
        </p:txBody>
      </p:sp>
      <p:pic>
        <p:nvPicPr>
          <p:cNvPr id="7170" name="Picture 2"/>
          <p:cNvPicPr>
            <a:picLocks noChangeAspect="1" noChangeArrowheads="1"/>
          </p:cNvPicPr>
          <p:nvPr/>
        </p:nvPicPr>
        <p:blipFill>
          <a:blip r:embed="rId2" cstate="print"/>
          <a:srcRect/>
          <a:stretch>
            <a:fillRect/>
          </a:stretch>
        </p:blipFill>
        <p:spPr bwMode="auto">
          <a:xfrm>
            <a:off x="201314" y="2132856"/>
            <a:ext cx="8619158" cy="4392488"/>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Ekzaminimi klinik i gjirit</a:t>
            </a:r>
            <a:endParaRPr lang="sq-AL" dirty="0"/>
          </a:p>
        </p:txBody>
      </p:sp>
      <p:pic>
        <p:nvPicPr>
          <p:cNvPr id="8194" name="Picture 2"/>
          <p:cNvPicPr>
            <a:picLocks noChangeAspect="1" noChangeArrowheads="1"/>
          </p:cNvPicPr>
          <p:nvPr/>
        </p:nvPicPr>
        <p:blipFill>
          <a:blip r:embed="rId2" cstate="print"/>
          <a:srcRect/>
          <a:stretch>
            <a:fillRect/>
          </a:stretch>
        </p:blipFill>
        <p:spPr bwMode="auto">
          <a:xfrm>
            <a:off x="539552" y="2348880"/>
            <a:ext cx="8136904" cy="4248472"/>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Ekzaminimi klinik i gjirit</a:t>
            </a:r>
            <a:endParaRPr lang="sq-AL" dirty="0"/>
          </a:p>
        </p:txBody>
      </p:sp>
      <p:pic>
        <p:nvPicPr>
          <p:cNvPr id="9218" name="Picture 2"/>
          <p:cNvPicPr>
            <a:picLocks noChangeAspect="1" noChangeArrowheads="1"/>
          </p:cNvPicPr>
          <p:nvPr/>
        </p:nvPicPr>
        <p:blipFill>
          <a:blip r:embed="rId2" cstate="print"/>
          <a:srcRect/>
          <a:stretch>
            <a:fillRect/>
          </a:stretch>
        </p:blipFill>
        <p:spPr bwMode="auto">
          <a:xfrm>
            <a:off x="2411760" y="2204864"/>
            <a:ext cx="4168775" cy="3870325"/>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Ndergjegjesimi mbi gjirin dhe vete ekzaminimi i tij</a:t>
            </a:r>
            <a:endParaRPr lang="sq-AL" dirty="0"/>
          </a:p>
        </p:txBody>
      </p:sp>
      <p:sp>
        <p:nvSpPr>
          <p:cNvPr id="3" name="Content Placeholder 2"/>
          <p:cNvSpPr>
            <a:spLocks noGrp="1"/>
          </p:cNvSpPr>
          <p:nvPr>
            <p:ph idx="1"/>
          </p:nvPr>
        </p:nvSpPr>
        <p:spPr>
          <a:xfrm>
            <a:off x="457200" y="1600200"/>
            <a:ext cx="8229600" cy="4853136"/>
          </a:xfrm>
        </p:spPr>
        <p:txBody>
          <a:bodyPr>
            <a:normAutofit fontScale="55000" lnSpcReduction="20000"/>
          </a:bodyPr>
          <a:lstStyle/>
          <a:p>
            <a:r>
              <a:rPr lang="it-IT" dirty="0"/>
              <a:t>Duke filluar nga mosha 20 vjec grave u duhet folur mbi perfitimet dhe kufizimet e vete-ekzaminimit te gjirit. Grate duhet te dine se si duhet te duken dhe te ndihen gjinjte e tyre normalisht dhe duhet te raportojne cdo ndryshim qe verejne ne gji tek mjeku, menjehere sapo e zbulojne ate. Gjetja e nje ndryshimi ne gji nuk do te thote domosdoshmerisht qe kemi te bejme me kancer. </a:t>
            </a:r>
            <a:endParaRPr lang="sq-AL" dirty="0" smtClean="0"/>
          </a:p>
          <a:p>
            <a:pPr>
              <a:buNone/>
            </a:pPr>
            <a:endParaRPr lang="sq-AL" dirty="0"/>
          </a:p>
          <a:p>
            <a:r>
              <a:rPr lang="it-IT" dirty="0"/>
              <a:t>Nje grua mund te dalloje ndryshime duke njohur mire sesi duken apo ndihen normalisht gjinjte e saj (ndergjegjesimi mbi gjirin) apo duke perdorur nje teknike te thjeshte dhe sistematike per te ekzaminuar vete gjinjte e saj</a:t>
            </a:r>
            <a:r>
              <a:rPr lang="it-IT" dirty="0" smtClean="0"/>
              <a:t>.</a:t>
            </a:r>
            <a:endParaRPr lang="sq-AL" dirty="0" smtClean="0"/>
          </a:p>
          <a:p>
            <a:pPr>
              <a:buNone/>
            </a:pPr>
            <a:endParaRPr lang="sq-AL" dirty="0"/>
          </a:p>
          <a:p>
            <a:r>
              <a:rPr lang="it-IT" dirty="0"/>
              <a:t>Teknika e kapjes se hereshme permes vete ekzaminimit te gjirit eshte perdorur gjeresisht ne shume vende por studimet e vleresojne ate si me efikasitet shume te ulet per kapjen e kancerit te gjirit dhe me riskun e rritjes se ankthit te panevojshem tek grate e shendetshme</a:t>
            </a:r>
            <a:r>
              <a:rPr lang="it-IT" dirty="0" smtClean="0"/>
              <a:t>.</a:t>
            </a:r>
            <a:endParaRPr lang="sq-AL" dirty="0" smtClean="0"/>
          </a:p>
          <a:p>
            <a:pPr>
              <a:buNone/>
            </a:pPr>
            <a:endParaRPr lang="sq-AL" dirty="0"/>
          </a:p>
          <a:p>
            <a:r>
              <a:rPr lang="it-IT" dirty="0"/>
              <a:t>Nje grua ka drejten shendetsore te ndergjegjesohet mbi gjirin si dhe mund te zgjedhe te perdore tekniken e vete-ekzaminimit te gjirit per kapjen e hereshme te kancerit te gjirit. Ne te dy rastet eshte detyra e mjekut per ta keshilluar ate profesionalisht.</a:t>
            </a:r>
            <a:endParaRPr lang="sq-AL" dirty="0"/>
          </a:p>
          <a:p>
            <a:endParaRPr lang="sq-A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Vete ekzaminimi i gjirit </a:t>
            </a:r>
            <a:endParaRPr lang="sq-AL" dirty="0"/>
          </a:p>
        </p:txBody>
      </p:sp>
      <p:pic>
        <p:nvPicPr>
          <p:cNvPr id="10242" name="Picture 2"/>
          <p:cNvPicPr>
            <a:picLocks noChangeAspect="1" noChangeArrowheads="1"/>
          </p:cNvPicPr>
          <p:nvPr/>
        </p:nvPicPr>
        <p:blipFill>
          <a:blip r:embed="rId2" cstate="print"/>
          <a:srcRect/>
          <a:stretch>
            <a:fillRect/>
          </a:stretch>
        </p:blipFill>
        <p:spPr bwMode="auto">
          <a:xfrm>
            <a:off x="166804" y="2132856"/>
            <a:ext cx="3308133" cy="3168352"/>
          </a:xfrm>
          <a:prstGeom prst="rect">
            <a:avLst/>
          </a:prstGeom>
          <a:noFill/>
          <a:ln w="9525">
            <a:noFill/>
            <a:miter lim="800000"/>
            <a:headEnd/>
            <a:tailEnd/>
          </a:ln>
        </p:spPr>
      </p:pic>
      <p:pic>
        <p:nvPicPr>
          <p:cNvPr id="10243" name="Picture 3"/>
          <p:cNvPicPr>
            <a:picLocks noChangeAspect="1" noChangeArrowheads="1"/>
          </p:cNvPicPr>
          <p:nvPr/>
        </p:nvPicPr>
        <p:blipFill>
          <a:blip r:embed="rId3" cstate="print"/>
          <a:srcRect/>
          <a:stretch>
            <a:fillRect/>
          </a:stretch>
        </p:blipFill>
        <p:spPr bwMode="auto">
          <a:xfrm>
            <a:off x="3491880" y="2320870"/>
            <a:ext cx="2664296" cy="2764314"/>
          </a:xfrm>
          <a:prstGeom prst="rect">
            <a:avLst/>
          </a:prstGeom>
          <a:noFill/>
          <a:ln w="9525">
            <a:noFill/>
            <a:miter lim="800000"/>
            <a:headEnd/>
            <a:tailEnd/>
          </a:ln>
        </p:spPr>
      </p:pic>
      <p:pic>
        <p:nvPicPr>
          <p:cNvPr id="10244" name="Picture 4" descr="New Picture"/>
          <p:cNvPicPr>
            <a:picLocks noChangeAspect="1" noChangeArrowheads="1"/>
          </p:cNvPicPr>
          <p:nvPr/>
        </p:nvPicPr>
        <p:blipFill>
          <a:blip r:embed="rId4" cstate="print"/>
          <a:srcRect/>
          <a:stretch>
            <a:fillRect/>
          </a:stretch>
        </p:blipFill>
        <p:spPr bwMode="auto">
          <a:xfrm>
            <a:off x="6660232" y="2708920"/>
            <a:ext cx="1743075" cy="2116138"/>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1152128"/>
          </a:xfrm>
        </p:spPr>
        <p:txBody>
          <a:bodyPr>
            <a:normAutofit fontScale="90000"/>
          </a:bodyPr>
          <a:lstStyle/>
          <a:p>
            <a:pPr lvl="0"/>
            <a:r>
              <a:rPr lang="sq-AL" dirty="0" smtClean="0"/>
              <a:t>Rekomandime mbi depistimin</a:t>
            </a:r>
            <a:br>
              <a:rPr lang="sq-AL" dirty="0" smtClean="0"/>
            </a:br>
            <a:r>
              <a:rPr lang="it-IT" dirty="0" smtClean="0"/>
              <a:t>Grate e moshes 20-30 vjec</a:t>
            </a:r>
            <a:r>
              <a:rPr lang="sq-AL" dirty="0" smtClean="0"/>
              <a:t/>
            </a:r>
            <a:br>
              <a:rPr lang="sq-AL" dirty="0" smtClean="0"/>
            </a:br>
            <a:endParaRPr lang="sq-AL" dirty="0"/>
          </a:p>
        </p:txBody>
      </p:sp>
      <p:sp>
        <p:nvSpPr>
          <p:cNvPr id="3" name="Content Placeholder 2"/>
          <p:cNvSpPr>
            <a:spLocks noGrp="1"/>
          </p:cNvSpPr>
          <p:nvPr>
            <p:ph idx="1"/>
          </p:nvPr>
        </p:nvSpPr>
        <p:spPr>
          <a:xfrm>
            <a:off x="457200" y="2060848"/>
            <a:ext cx="8229600" cy="4392488"/>
          </a:xfrm>
        </p:spPr>
        <p:txBody>
          <a:bodyPr>
            <a:normAutofit fontScale="77500" lnSpcReduction="20000"/>
          </a:bodyPr>
          <a:lstStyle/>
          <a:p>
            <a:r>
              <a:rPr lang="it-IT" u="sng" dirty="0" smtClean="0"/>
              <a:t>Nuk </a:t>
            </a:r>
            <a:r>
              <a:rPr lang="it-IT" u="sng" dirty="0"/>
              <a:t>rekomandohet mamografi</a:t>
            </a:r>
            <a:endParaRPr lang="sq-AL" dirty="0"/>
          </a:p>
          <a:p>
            <a:r>
              <a:rPr lang="it-IT" u="sng" dirty="0"/>
              <a:t>Rekomandohet ekzaminimi klinik i gjirit</a:t>
            </a:r>
            <a:r>
              <a:rPr lang="it-IT" dirty="0"/>
              <a:t> nga mjeke apo mami te trajnuar ne sherbmin paresor. Shpeshtesia e rekomanduar cdo tre vjet.</a:t>
            </a:r>
            <a:endParaRPr lang="sq-AL" dirty="0"/>
          </a:p>
          <a:p>
            <a:r>
              <a:rPr lang="it-IT" u="sng" dirty="0"/>
              <a:t>Nuk rekomandohet, por per grate qe jane te interesuara, keshillohet veteekzaminimi i gjirit cdo muaj bazuar ne instruktimin e dhene nga mjeku.</a:t>
            </a:r>
            <a:r>
              <a:rPr lang="it-IT" dirty="0"/>
              <a:t> Grate duhet te informohen per nivelin shume te ulet per kancer gjiri ne kete moshe, por nepermjet aplikimit te ekzaminit klinik dhe veteekzaminimit ato jo vetem ndihmojne kapjen e hereshme te kancerit por edhe pergatiten per te bashkepunuar me teper ne te ardhmen me programet e depisitmit.</a:t>
            </a:r>
            <a:endParaRPr lang="sq-AL" dirty="0"/>
          </a:p>
          <a:p>
            <a:endParaRPr lang="sq-A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q-AL" dirty="0" smtClean="0"/>
              <a:t>Rekomandime mbi depistimin </a:t>
            </a:r>
            <a:br>
              <a:rPr lang="sq-AL" dirty="0" smtClean="0"/>
            </a:br>
            <a:r>
              <a:rPr lang="it-IT" dirty="0" smtClean="0"/>
              <a:t>Grate e moshes 40-50 vjec</a:t>
            </a:r>
            <a:endParaRPr lang="sq-AL" dirty="0"/>
          </a:p>
        </p:txBody>
      </p:sp>
      <p:sp>
        <p:nvSpPr>
          <p:cNvPr id="3" name="Content Placeholder 2"/>
          <p:cNvSpPr>
            <a:spLocks noGrp="1"/>
          </p:cNvSpPr>
          <p:nvPr>
            <p:ph idx="1"/>
          </p:nvPr>
        </p:nvSpPr>
        <p:spPr/>
        <p:txBody>
          <a:bodyPr>
            <a:normAutofit fontScale="85000" lnSpcReduction="20000"/>
          </a:bodyPr>
          <a:lstStyle/>
          <a:p>
            <a:r>
              <a:rPr lang="it-IT" dirty="0" smtClean="0"/>
              <a:t>Depistimi </a:t>
            </a:r>
            <a:r>
              <a:rPr lang="it-IT" dirty="0"/>
              <a:t>me </a:t>
            </a:r>
            <a:r>
              <a:rPr lang="it-IT" u="sng" dirty="0"/>
              <a:t>mamografi para moshes 50 vjec nuk eshte i keshillueshem</a:t>
            </a:r>
            <a:r>
              <a:rPr lang="it-IT" dirty="0"/>
              <a:t> per arsye te kostoefektiviteti te ulet qe ofron. Sensitiviteti i momografise nen kete moshe nuk eshte optimal. Ne vendet ku kjo kane qene e rekoman duar eshte verejtur gjithashtu se shpejtesia e zhvillimit te kancerit ka qene me e madhe se sa shpeshtesia e kryerjes se mamografive. </a:t>
            </a:r>
            <a:endParaRPr lang="sq-AL" dirty="0"/>
          </a:p>
          <a:p>
            <a:r>
              <a:rPr lang="it-IT" dirty="0"/>
              <a:t>Grave te interesuara mund tu rekomandohet ta kryejne mamografine cdo vit</a:t>
            </a:r>
            <a:endParaRPr lang="sq-AL" dirty="0"/>
          </a:p>
          <a:p>
            <a:r>
              <a:rPr lang="it-IT" u="sng" dirty="0"/>
              <a:t>Rekomandohet ekzaminim klinik i gjirit</a:t>
            </a:r>
            <a:r>
              <a:rPr lang="it-IT" dirty="0"/>
              <a:t> si me siper.</a:t>
            </a:r>
            <a:endParaRPr lang="sq-AL" dirty="0"/>
          </a:p>
          <a:p>
            <a:r>
              <a:rPr lang="it-IT" u="sng" dirty="0"/>
              <a:t>Keshillohet veteekzaminimi i </a:t>
            </a:r>
            <a:r>
              <a:rPr lang="it-IT" dirty="0"/>
              <a:t>gjirit si me siper nga mjeket e sherbimit paresor per grate e interesuara</a:t>
            </a:r>
            <a:endParaRPr lang="sq-AL" dirty="0"/>
          </a:p>
          <a:p>
            <a:endParaRPr lang="sq-A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sq-AL" dirty="0" smtClean="0"/>
              <a:t>Rekomandime mbi depistimin </a:t>
            </a:r>
            <a:br>
              <a:rPr lang="sq-AL" dirty="0" smtClean="0"/>
            </a:br>
            <a:r>
              <a:rPr lang="it-IT" dirty="0" smtClean="0"/>
              <a:t>Grate nga mosha 50 deri 70 vjec </a:t>
            </a:r>
            <a:endParaRPr lang="sq-AL" dirty="0"/>
          </a:p>
        </p:txBody>
      </p:sp>
      <p:sp>
        <p:nvSpPr>
          <p:cNvPr id="3" name="Content Placeholder 2"/>
          <p:cNvSpPr>
            <a:spLocks noGrp="1"/>
          </p:cNvSpPr>
          <p:nvPr>
            <p:ph idx="1"/>
          </p:nvPr>
        </p:nvSpPr>
        <p:spPr>
          <a:xfrm>
            <a:off x="457200" y="2132856"/>
            <a:ext cx="8229600" cy="3993307"/>
          </a:xfrm>
        </p:spPr>
        <p:txBody>
          <a:bodyPr>
            <a:normAutofit fontScale="85000" lnSpcReduction="10000"/>
          </a:bodyPr>
          <a:lstStyle/>
          <a:p>
            <a:r>
              <a:rPr lang="it-IT" u="sng" dirty="0" smtClean="0"/>
              <a:t>Rekomandohet </a:t>
            </a:r>
            <a:r>
              <a:rPr lang="it-IT" u="sng" dirty="0"/>
              <a:t>kryerja e mamografise depistuese cdo dy vjet</a:t>
            </a:r>
            <a:r>
              <a:rPr lang="it-IT" dirty="0"/>
              <a:t>. Disa studime deshmojne se ekziston potenciali qe nese arrihet nje mbulim i kenaqshem i popullsise me depistim mund te parandalohen deri ne 30% te vdekjeve nga kanceri i gjirit per kete grup moshe.</a:t>
            </a:r>
            <a:endParaRPr lang="sq-AL" dirty="0"/>
          </a:p>
          <a:p>
            <a:r>
              <a:rPr lang="it-IT" u="sng" dirty="0"/>
              <a:t>Ekzaminimi klinik i gjirit dhe veteekzaminimi i gjirit rekomandohen te perdoren si teknika ekzaminuese komplementare te mamografise</a:t>
            </a:r>
            <a:r>
              <a:rPr lang="it-IT" dirty="0"/>
              <a:t>. Ato mund ti pergatisin grate me mire per te marre pjese ne depistimin me mamografine</a:t>
            </a:r>
            <a:endParaRPr lang="sq-AL" dirty="0"/>
          </a:p>
          <a:p>
            <a:endParaRPr lang="sq-A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6130"/>
          </a:xfrm>
        </p:spPr>
        <p:txBody>
          <a:bodyPr>
            <a:normAutofit fontScale="90000"/>
          </a:bodyPr>
          <a:lstStyle/>
          <a:p>
            <a:r>
              <a:rPr lang="sq-AL" dirty="0" smtClean="0"/>
              <a:t>Kanceri i gjirit -  kanceri me i shpeshte tek femrat ne bote</a:t>
            </a:r>
            <a:endParaRPr lang="sq-AL" dirty="0"/>
          </a:p>
        </p:txBody>
      </p:sp>
      <p:pic>
        <p:nvPicPr>
          <p:cNvPr id="3074" name="Picture 2"/>
          <p:cNvPicPr>
            <a:picLocks noChangeAspect="1" noChangeArrowheads="1"/>
          </p:cNvPicPr>
          <p:nvPr/>
        </p:nvPicPr>
        <p:blipFill>
          <a:blip r:embed="rId2" cstate="print"/>
          <a:srcRect/>
          <a:stretch>
            <a:fillRect/>
          </a:stretch>
        </p:blipFill>
        <p:spPr bwMode="auto">
          <a:xfrm>
            <a:off x="0" y="1412776"/>
            <a:ext cx="9144000" cy="544522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Shperndarja e kancereve tek femrat ne Shqiperi</a:t>
            </a:r>
            <a:endParaRPr lang="sq-AL" dirty="0"/>
          </a:p>
        </p:txBody>
      </p:sp>
      <p:pic>
        <p:nvPicPr>
          <p:cNvPr id="1026" name="Picture 2" descr="w-albania"/>
          <p:cNvPicPr>
            <a:picLocks noChangeAspect="1" noChangeArrowheads="1"/>
          </p:cNvPicPr>
          <p:nvPr/>
        </p:nvPicPr>
        <p:blipFill>
          <a:blip r:embed="rId2" cstate="print"/>
          <a:srcRect/>
          <a:stretch>
            <a:fillRect/>
          </a:stretch>
        </p:blipFill>
        <p:spPr bwMode="auto">
          <a:xfrm>
            <a:off x="0" y="1484784"/>
            <a:ext cx="9144000" cy="537321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Diferencat ne incidence mes vendeve</a:t>
            </a:r>
            <a:endParaRPr lang="sq-AL"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0" y="1643204"/>
            <a:ext cx="9144000" cy="521479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q-AL" dirty="0" smtClean="0"/>
              <a:t>Prirjet ne vdekshmerine e standartizuar ne disa vende</a:t>
            </a:r>
            <a:endParaRPr lang="sq-AL" dirty="0"/>
          </a:p>
        </p:txBody>
      </p:sp>
      <p:pic>
        <p:nvPicPr>
          <p:cNvPr id="5122" name="Picture 2"/>
          <p:cNvPicPr>
            <a:picLocks noChangeAspect="1" noChangeArrowheads="1"/>
          </p:cNvPicPr>
          <p:nvPr/>
        </p:nvPicPr>
        <p:blipFill>
          <a:blip r:embed="rId2" cstate="print"/>
          <a:srcRect/>
          <a:stretch>
            <a:fillRect/>
          </a:stretch>
        </p:blipFill>
        <p:spPr bwMode="auto">
          <a:xfrm>
            <a:off x="467544" y="1700808"/>
            <a:ext cx="8208912" cy="496855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Prirja e kancerit te gjirit ne Shqiperi</a:t>
            </a:r>
            <a:endParaRPr lang="sq-AL" dirty="0"/>
          </a:p>
        </p:txBody>
      </p:sp>
      <p:sp>
        <p:nvSpPr>
          <p:cNvPr id="3" name="Content Placeholder 2"/>
          <p:cNvSpPr>
            <a:spLocks noGrp="1"/>
          </p:cNvSpPr>
          <p:nvPr>
            <p:ph idx="1"/>
          </p:nvPr>
        </p:nvSpPr>
        <p:spPr/>
        <p:txBody>
          <a:bodyPr>
            <a:normAutofit fontScale="92500" lnSpcReduction="10000"/>
          </a:bodyPr>
          <a:lstStyle/>
          <a:p>
            <a:r>
              <a:rPr lang="sq-AL" dirty="0"/>
              <a:t>Bazuar ne te dhenat e GLOBOCAN </a:t>
            </a:r>
            <a:r>
              <a:rPr lang="sq-AL" dirty="0" smtClean="0"/>
              <a:t>eshte </a:t>
            </a:r>
            <a:r>
              <a:rPr lang="sq-AL" dirty="0"/>
              <a:t>verejtur nje rritje te shpejte ne numrat e kancerit te gjirit gjate 25 viteve te fundit ne Shqiperi. </a:t>
            </a:r>
            <a:endParaRPr lang="sq-AL" dirty="0" smtClean="0"/>
          </a:p>
          <a:p>
            <a:pPr lvl="1"/>
            <a:r>
              <a:rPr lang="sq-AL" dirty="0" smtClean="0"/>
              <a:t>Nga </a:t>
            </a:r>
            <a:r>
              <a:rPr lang="sq-AL" dirty="0"/>
              <a:t>mesi i viteve 80 deri me sot numri i vdekjeve ne vit nga kanceri i gjirit eshte rritur me shume se 3 here. </a:t>
            </a:r>
            <a:endParaRPr lang="sq-AL" dirty="0" smtClean="0"/>
          </a:p>
          <a:p>
            <a:pPr lvl="1"/>
            <a:r>
              <a:rPr lang="sq-AL" dirty="0" smtClean="0"/>
              <a:t>Ky </a:t>
            </a:r>
            <a:r>
              <a:rPr lang="sq-AL" dirty="0"/>
              <a:t>eshte nje fenomen qe verehet edhe ne shumicen e vendeve ne zhvillim. </a:t>
            </a:r>
            <a:endParaRPr lang="sq-AL" dirty="0" smtClean="0"/>
          </a:p>
          <a:p>
            <a:pPr lvl="1"/>
            <a:r>
              <a:rPr lang="sq-AL" dirty="0" smtClean="0"/>
              <a:t>Ne </a:t>
            </a:r>
            <a:r>
              <a:rPr lang="sq-AL" dirty="0"/>
              <a:t>nje pjese te madhe rritja ne pergjithesi e kancereve shpjegohet nga rritja e moshes mesatare, por ne rastin e kancerit te gjirit, rritja vijon te ngelet edhe pas menjanimit te efektit te moshes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3918</Words>
  <Application>Microsoft Office PowerPoint</Application>
  <PresentationFormat>On-screen Show (4:3)</PresentationFormat>
  <Paragraphs>365</Paragraphs>
  <Slides>47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Office Theme</vt:lpstr>
      <vt:lpstr>Microsoft Office Excel Chart</vt:lpstr>
      <vt:lpstr>Kanceri i gjirit: epidemiologjia, faktoret risk dhe depistimi</vt:lpstr>
      <vt:lpstr>Si vleresohet shpeshtesia dhe perhapja e kancereve</vt:lpstr>
      <vt:lpstr>Tipet e kancerit te gjirit</vt:lpstr>
      <vt:lpstr>Te dhenat ne vendin tone</vt:lpstr>
      <vt:lpstr>Kanceri i gjirit -  kanceri me i shpeshte tek femrat ne bote</vt:lpstr>
      <vt:lpstr>Shperndarja e kancereve tek femrat ne Shqiperi</vt:lpstr>
      <vt:lpstr>Diferencat ne incidence mes vendeve</vt:lpstr>
      <vt:lpstr>Prirjet ne vdekshmerine e standartizuar ne disa vende</vt:lpstr>
      <vt:lpstr>Prirja e kancerit te gjirit ne Shqiperi</vt:lpstr>
      <vt:lpstr>Prirjet e kancerit te gjirit ne Shqiperi</vt:lpstr>
      <vt:lpstr>Ca i mushkerive ne Shqiperi ne vite</vt:lpstr>
      <vt:lpstr>Disa numra absolute mbi kancerin e gjirit ne Shqiperi </vt:lpstr>
      <vt:lpstr>Disa zhvillime ne sistemin shendetesor shqiptar lidhur me kancerin e gjirit</vt:lpstr>
      <vt:lpstr>Njohurite ne popullaten shqiptare per mamografine </vt:lpstr>
      <vt:lpstr>Faktoret risk per kanceret </vt:lpstr>
      <vt:lpstr>Faktoret risk per kanceret ne pergjithesi</vt:lpstr>
      <vt:lpstr>Faktore risku te pandryshueshem Gjinia </vt:lpstr>
      <vt:lpstr>Faktore risku te pandryshueshem Mosha</vt:lpstr>
      <vt:lpstr>Faktore risku te pandryshueshem Faktoret gjenetike</vt:lpstr>
      <vt:lpstr>Faktore risku te pandryshueshem Historia familjare dhe personale</vt:lpstr>
      <vt:lpstr>Faktore risku te pandryshueshem Indi i gjirit me densitet te larte</vt:lpstr>
      <vt:lpstr>Disa probleme beninje te gjirit si faktore risku</vt:lpstr>
      <vt:lpstr>Fillimi dhe mbarimi i menstruacioneve</vt:lpstr>
      <vt:lpstr>Ekspozime mjekesore</vt:lpstr>
      <vt:lpstr>Perdorimi recent i kontraceptiveve orale dhe terapia hormonale pas menopauses</vt:lpstr>
      <vt:lpstr>Faktoret e riskut te lidhur me stilin e jeteses Lindja e femijeve</vt:lpstr>
      <vt:lpstr>Faktoret e riskut te lidhur me stilin e jeteses Mbipesha dhe ushqyerja</vt:lpstr>
      <vt:lpstr>Faktoret e riskut te lidhur me stilin e jeteses  Alkooli dhe duhanpirja </vt:lpstr>
      <vt:lpstr>Faktore te tjere nen studim </vt:lpstr>
      <vt:lpstr>Depistimi </vt:lpstr>
      <vt:lpstr>Depistimi dhe diagnoza </vt:lpstr>
      <vt:lpstr>Rendesia e kapjes se hereshme te kancerit te gjirit</vt:lpstr>
      <vt:lpstr>Mbijetesa (pas pese vitesh) nga disa kancere</vt:lpstr>
      <vt:lpstr>Shenjat klinike te kancereve</vt:lpstr>
      <vt:lpstr>Procedurat e depistimit </vt:lpstr>
      <vt:lpstr>Mamografia </vt:lpstr>
      <vt:lpstr>Mamografia </vt:lpstr>
      <vt:lpstr>Epidemiologjia e mamografive depistuese</vt:lpstr>
      <vt:lpstr>Ekzaminimi klinik i gjirit</vt:lpstr>
      <vt:lpstr>Ekzaminimi klinik i gjirit</vt:lpstr>
      <vt:lpstr>Ekzaminimi klinik i gjirit</vt:lpstr>
      <vt:lpstr>Ekzaminimi klinik i gjirit</vt:lpstr>
      <vt:lpstr>Ndergjegjesimi mbi gjirin dhe vete ekzaminimi i tij</vt:lpstr>
      <vt:lpstr>Vete ekzaminimi i gjirit </vt:lpstr>
      <vt:lpstr>Rekomandime mbi depistimin Grate e moshes 20-30 vjec </vt:lpstr>
      <vt:lpstr>Rekomandime mbi depistimin  Grate e moshes 40-50 vjec</vt:lpstr>
      <vt:lpstr>Rekomandime mbi depistimin  Grate nga mosha 50 deri 70 vjec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Kanceri i gjirit: epidemiologjia, faktoret risk dhe depistimi</dc:title>
  <dc:creator>bela</dc:creator>
  <cp:lastModifiedBy>bela</cp:lastModifiedBy>
  <cp:revision>24</cp:revision>
  <dcterms:created xsi:type="dcterms:W3CDTF">2011-10-28T10:50:52Z</dcterms:created>
  <dcterms:modified xsi:type="dcterms:W3CDTF">2011-10-28T17:09:04Z</dcterms:modified>
</cp:coreProperties>
</file>